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4" r:id="rId3"/>
    <p:sldId id="284" r:id="rId4"/>
    <p:sldId id="301" r:id="rId5"/>
    <p:sldId id="275" r:id="rId6"/>
    <p:sldId id="285" r:id="rId7"/>
    <p:sldId id="286" r:id="rId8"/>
    <p:sldId id="289" r:id="rId9"/>
    <p:sldId id="287" r:id="rId10"/>
    <p:sldId id="293" r:id="rId11"/>
    <p:sldId id="290" r:id="rId12"/>
    <p:sldId id="261" r:id="rId13"/>
    <p:sldId id="294" r:id="rId14"/>
    <p:sldId id="298" r:id="rId15"/>
    <p:sldId id="300" r:id="rId16"/>
    <p:sldId id="297" r:id="rId17"/>
    <p:sldId id="291" r:id="rId18"/>
    <p:sldId id="29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EC026D-4CF3-497E-8665-CC3631040F5D}">
          <p14:sldIdLst>
            <p14:sldId id="256"/>
            <p14:sldId id="274"/>
            <p14:sldId id="284"/>
            <p14:sldId id="301"/>
            <p14:sldId id="275"/>
          </p14:sldIdLst>
        </p14:section>
        <p14:section name="Airbnb Market Overview" id="{D726D566-CEB9-4033-A112-4F9A7660B1E2}">
          <p14:sldIdLst>
            <p14:sldId id="285"/>
            <p14:sldId id="286"/>
            <p14:sldId id="289"/>
            <p14:sldId id="287"/>
            <p14:sldId id="293"/>
          </p14:sldIdLst>
        </p14:section>
        <p14:section name="Market Trends and Insights" id="{2B86CCE1-7308-4A10-AA38-3354C05A8C8A}">
          <p14:sldIdLst>
            <p14:sldId id="290"/>
            <p14:sldId id="261"/>
            <p14:sldId id="294"/>
            <p14:sldId id="298"/>
          </p14:sldIdLst>
        </p14:section>
        <p14:section name="Conclusion" id="{A0524FE8-8798-4F96-B764-366D61D30842}">
          <p14:sldIdLst>
            <p14:sldId id="300"/>
            <p14:sldId id="297"/>
            <p14:sldId id="291"/>
            <p14:sldId id="29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D9D9D9"/>
    <a:srgbClr val="86C6FD"/>
    <a:srgbClr val="213B68"/>
    <a:srgbClr val="FFD4E7"/>
    <a:srgbClr val="FBECDE"/>
    <a:srgbClr val="F3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>
      <p:cViewPr>
        <p:scale>
          <a:sx n="70" d="100"/>
          <a:sy n="70" d="100"/>
        </p:scale>
        <p:origin x="341" y="1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2DBA4-DEF0-954E-AE6F-3CB7E3658E6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F311-3531-7B4A-853B-0E6F1BF0F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7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F311-3531-7B4A-853B-0E6F1BF0F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3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F311-3531-7B4A-853B-0E6F1BF0FE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7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FF311-3531-7B4A-853B-0E6F1BF0FE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37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FF311-3531-7B4A-853B-0E6F1BF0FE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11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8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4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159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skinnyfish/Downloads/themes/orang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4561205"/>
            <a:ext cx="10650220" cy="2087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2758440"/>
            <a:ext cx="10635615" cy="195897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skinnyfish/Downloads/themes/orang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4561205"/>
            <a:ext cx="10650220" cy="2087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2758440"/>
            <a:ext cx="10635615" cy="195897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2651760" y="1007745"/>
            <a:ext cx="5023485" cy="5436235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444245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456945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body1"/>
          <p:cNvSpPr>
            <a:spLocks noGrp="1"/>
          </p:cNvSpPr>
          <p:nvPr>
            <p:ph sz="quarter" idx="10"/>
          </p:nvPr>
        </p:nvSpPr>
        <p:spPr>
          <a:xfrm>
            <a:off x="2663190" y="100774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body2"/>
          <p:cNvSpPr>
            <a:spLocks noGrp="1"/>
          </p:cNvSpPr>
          <p:nvPr>
            <p:ph sz="quarter" idx="11"/>
          </p:nvPr>
        </p:nvSpPr>
        <p:spPr>
          <a:xfrm>
            <a:off x="2663190" y="186118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3"/>
          <p:cNvSpPr>
            <a:spLocks noGrp="1"/>
          </p:cNvSpPr>
          <p:nvPr>
            <p:ph sz="quarter" idx="12"/>
          </p:nvPr>
        </p:nvSpPr>
        <p:spPr>
          <a:xfrm>
            <a:off x="2663190" y="270446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4"/>
          <p:cNvSpPr>
            <a:spLocks noGrp="1"/>
          </p:cNvSpPr>
          <p:nvPr>
            <p:ph sz="quarter" idx="13"/>
          </p:nvPr>
        </p:nvSpPr>
        <p:spPr>
          <a:xfrm>
            <a:off x="2663190" y="355790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5"/>
          <p:cNvSpPr>
            <a:spLocks noGrp="1"/>
          </p:cNvSpPr>
          <p:nvPr>
            <p:ph sz="quarter" idx="14"/>
          </p:nvPr>
        </p:nvSpPr>
        <p:spPr>
          <a:xfrm>
            <a:off x="2663190" y="440118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2663190" y="525462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4" name="shape2" descr="形状, 圆圈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7854" y="1985154"/>
            <a:ext cx="3116122" cy="3872894"/>
          </a:xfrm>
          <a:prstGeom prst="rect">
            <a:avLst/>
          </a:prstGeom>
        </p:spPr>
      </p:pic>
      <p:pic>
        <p:nvPicPr>
          <p:cNvPr id="17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21657" y="2000673"/>
            <a:ext cx="3108583" cy="3848722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200114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7827" y="2640399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shape3" descr="形状, 正方形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113778" y="1985154"/>
            <a:ext cx="3108583" cy="3870745"/>
          </a:xfrm>
          <a:prstGeom prst="rect">
            <a:avLst/>
          </a:prstGeom>
        </p:spPr>
      </p:pic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515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195545" y="264033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74258" y="1985154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75072" y="2640398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2" descr="形状, 背景图案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8255" y="2022993"/>
            <a:ext cx="4930227" cy="3861021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579" y="2017132"/>
            <a:ext cx="4952461" cy="3878433"/>
          </a:xfrm>
          <a:prstGeom prst="rect">
            <a:avLst/>
          </a:prstGeom>
        </p:spPr>
      </p:pic>
      <p:pic>
        <p:nvPicPr>
          <p:cNvPr id="10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4270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73779" y="2621449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7" y="2034543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37738" y="2621422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50" y="1749198"/>
            <a:ext cx="3147923" cy="2031841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493" y="1749198"/>
            <a:ext cx="3147923" cy="2031841"/>
          </a:xfrm>
          <a:prstGeom prst="rect">
            <a:avLst/>
          </a:prstGeom>
        </p:spPr>
      </p:pic>
      <p:pic>
        <p:nvPicPr>
          <p:cNvPr id="7" name="shape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4238" y="1749198"/>
            <a:ext cx="3147923" cy="2031841"/>
          </a:xfrm>
          <a:prstGeom prst="rect">
            <a:avLst/>
          </a:prstGeom>
        </p:spPr>
      </p:pic>
      <p:pic>
        <p:nvPicPr>
          <p:cNvPr id="11" name="shape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50" y="4152532"/>
            <a:ext cx="3147923" cy="2031841"/>
          </a:xfrm>
          <a:prstGeom prst="rect">
            <a:avLst/>
          </a:prstGeom>
        </p:spPr>
      </p:pic>
      <p:pic>
        <p:nvPicPr>
          <p:cNvPr id="12" name="shape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493" y="4152532"/>
            <a:ext cx="3147923" cy="2031841"/>
          </a:xfrm>
          <a:prstGeom prst="rect">
            <a:avLst/>
          </a:prstGeom>
        </p:spPr>
      </p:pic>
      <p:pic>
        <p:nvPicPr>
          <p:cNvPr id="13" name="shape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4238" y="4152532"/>
            <a:ext cx="3147923" cy="2031841"/>
          </a:xfrm>
          <a:prstGeom prst="rect">
            <a:avLst/>
          </a:prstGeom>
        </p:spPr>
      </p:pic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body1"/>
          <p:cNvSpPr>
            <a:spLocks noGrp="1"/>
          </p:cNvSpPr>
          <p:nvPr>
            <p:ph sz="quarter" idx="20"/>
          </p:nvPr>
        </p:nvSpPr>
        <p:spPr>
          <a:xfrm>
            <a:off x="93655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7" name="body2"/>
          <p:cNvSpPr>
            <a:spLocks noGrp="1"/>
          </p:cNvSpPr>
          <p:nvPr>
            <p:ph sz="quarter" idx="21"/>
          </p:nvPr>
        </p:nvSpPr>
        <p:spPr>
          <a:xfrm>
            <a:off x="447874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8" name="body3"/>
          <p:cNvSpPr>
            <a:spLocks noGrp="1"/>
          </p:cNvSpPr>
          <p:nvPr>
            <p:ph sz="quarter" idx="22"/>
          </p:nvPr>
        </p:nvSpPr>
        <p:spPr>
          <a:xfrm>
            <a:off x="813634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2" name="body4"/>
          <p:cNvSpPr>
            <a:spLocks noGrp="1"/>
          </p:cNvSpPr>
          <p:nvPr>
            <p:ph sz="quarter" idx="23"/>
          </p:nvPr>
        </p:nvSpPr>
        <p:spPr>
          <a:xfrm>
            <a:off x="93655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5" name="body5"/>
          <p:cNvSpPr>
            <a:spLocks noGrp="1"/>
          </p:cNvSpPr>
          <p:nvPr>
            <p:ph sz="quarter" idx="24"/>
          </p:nvPr>
        </p:nvSpPr>
        <p:spPr>
          <a:xfrm>
            <a:off x="447874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6"/>
          <p:cNvSpPr>
            <a:spLocks noGrp="1"/>
          </p:cNvSpPr>
          <p:nvPr>
            <p:ph sz="quarter" idx="25"/>
          </p:nvPr>
        </p:nvSpPr>
        <p:spPr>
          <a:xfrm>
            <a:off x="813634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1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8" name="shape1" descr="形状, 圆圈  中度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3405" y="2545364"/>
            <a:ext cx="1430655" cy="1430655"/>
          </a:xfrm>
          <a:prstGeom prst="rect">
            <a:avLst/>
          </a:prstGeom>
        </p:spPr>
      </p:pic>
      <p:pic>
        <p:nvPicPr>
          <p:cNvPr id="17" name="shape2" descr="形状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23504" y="2537567"/>
            <a:ext cx="1437116" cy="1437116"/>
          </a:xfrm>
          <a:prstGeom prst="rect">
            <a:avLst/>
          </a:prstGeom>
        </p:spPr>
      </p:pic>
      <p:pic>
        <p:nvPicPr>
          <p:cNvPr id="21" name="shape3" descr="形状, 图标, 圆圈  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41735" y="4209992"/>
            <a:ext cx="1430655" cy="1430655"/>
          </a:xfrm>
          <a:prstGeom prst="rect">
            <a:avLst/>
          </a:prstGeom>
        </p:spPr>
      </p:pic>
      <p:pic>
        <p:nvPicPr>
          <p:cNvPr id="23" name="shape4" descr="图标  描述已自动生成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0903" y="4209991"/>
            <a:ext cx="1437115" cy="1437115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ryesun/Downloads/orange-cover.pngorange-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ryesun/Downloads/orange-cover.pngorange-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/Users/skinnyfish/Downloads/themes/orange/single.pngsingle"/>
          <p:cNvPicPr>
            <a:picLocks noChangeAspect="1"/>
          </p:cNvPicPr>
          <p:nvPr userDrawn="1"/>
        </p:nvPicPr>
        <p:blipFill>
          <a:blip r:embed="rId2" cstate="screen"/>
          <a:srcRect t="9524" b="9524"/>
          <a:stretch>
            <a:fillRect/>
          </a:stretch>
        </p:blipFill>
        <p:spPr>
          <a:xfrm>
            <a:off x="-1270" y="1309370"/>
            <a:ext cx="12204000" cy="5566347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40" y="2122180"/>
            <a:ext cx="10800000" cy="4136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4286040" cy="6876000"/>
          </a:xfrm>
          <a:prstGeom prst="rect">
            <a:avLst/>
          </a:prstGeom>
        </p:spPr>
      </p:pic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4863465" y="1941830"/>
            <a:ext cx="6992620" cy="4641215"/>
          </a:xfrm>
          <a:prstGeom prst="rect">
            <a:avLst/>
          </a:prstGeom>
        </p:spPr>
        <p:txBody>
          <a:bodyPr/>
          <a:lstStyle>
            <a:lvl1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863465" y="1146810"/>
            <a:ext cx="6924040" cy="58293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15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1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79010" y="1529715"/>
            <a:ext cx="6784340" cy="1332230"/>
          </a:xfrm>
          <a:prstGeom prst="rect">
            <a:avLst/>
          </a:prstGeom>
        </p:spPr>
      </p:pic>
      <p:pic>
        <p:nvPicPr>
          <p:cNvPr id="10" name="shape2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80280" y="3099435"/>
            <a:ext cx="6784975" cy="1332230"/>
          </a:xfrm>
          <a:prstGeom prst="rect">
            <a:avLst/>
          </a:prstGeom>
        </p:spPr>
      </p:pic>
      <p:pic>
        <p:nvPicPr>
          <p:cNvPr id="7" name="shape3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80280" y="4699635"/>
            <a:ext cx="6782435" cy="1315720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779010" y="679450"/>
            <a:ext cx="6784340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0" y="2998"/>
            <a:ext cx="4286040" cy="6876000"/>
          </a:xfrm>
          <a:prstGeom prst="rect">
            <a:avLst/>
          </a:prstGeom>
        </p:spPr>
      </p:pic>
      <p:sp>
        <p:nvSpPr>
          <p:cNvPr id="6" name="body2"/>
          <p:cNvSpPr>
            <a:spLocks noGrp="1"/>
          </p:cNvSpPr>
          <p:nvPr>
            <p:ph sz="quarter" idx="26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7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778374" y="679450"/>
            <a:ext cx="6782435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2998"/>
            <a:ext cx="4286040" cy="6876000"/>
          </a:xfrm>
          <a:prstGeom prst="rect">
            <a:avLst/>
          </a:prstGeom>
        </p:spPr>
      </p:pic>
      <p:pic>
        <p:nvPicPr>
          <p:cNvPr id="4" name="shape1" descr="形状, 矩形  中度可信度描述已自动生成">
            <a:extLst>
              <a:ext uri="{FF2B5EF4-FFF2-40B4-BE49-F238E27FC236}">
                <a16:creationId xmlns:a16="http://schemas.microsoft.com/office/drawing/2014/main" id="{3E9F8825-67EA-ED19-0E87-423AB3FF5E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79010" y="1529715"/>
            <a:ext cx="6784340" cy="1332230"/>
          </a:xfrm>
          <a:prstGeom prst="rect">
            <a:avLst/>
          </a:prstGeom>
        </p:spPr>
      </p:pic>
      <p:pic>
        <p:nvPicPr>
          <p:cNvPr id="5" name="shape2" descr="形状, 矩形  中度可信度描述已自动生成">
            <a:extLst>
              <a:ext uri="{FF2B5EF4-FFF2-40B4-BE49-F238E27FC236}">
                <a16:creationId xmlns:a16="http://schemas.microsoft.com/office/drawing/2014/main" id="{C69B4F17-97CC-0862-DA68-DD7BC4CF4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80280" y="3099435"/>
            <a:ext cx="6784975" cy="1332230"/>
          </a:xfrm>
          <a:prstGeom prst="rect">
            <a:avLst/>
          </a:prstGeom>
        </p:spPr>
      </p:pic>
      <p:pic>
        <p:nvPicPr>
          <p:cNvPr id="8" name="shape3" descr="形状, 矩形  中度可信度描述已自动生成">
            <a:extLst>
              <a:ext uri="{FF2B5EF4-FFF2-40B4-BE49-F238E27FC236}">
                <a16:creationId xmlns:a16="http://schemas.microsoft.com/office/drawing/2014/main" id="{5A72584E-6B66-0405-FC6E-EB3DC5D862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80280" y="4699635"/>
            <a:ext cx="6782435" cy="1315720"/>
          </a:xfrm>
          <a:prstGeom prst="rect">
            <a:avLst/>
          </a:prstGeom>
        </p:spPr>
      </p:pic>
      <p:sp>
        <p:nvSpPr>
          <p:cNvPr id="11" name="body1">
            <a:extLst>
              <a:ext uri="{FF2B5EF4-FFF2-40B4-BE49-F238E27FC236}">
                <a16:creationId xmlns:a16="http://schemas.microsoft.com/office/drawing/2014/main" id="{D5D9BF78-1578-50DE-52D8-BC478E5C94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3" name="body2">
            <a:extLst>
              <a:ext uri="{FF2B5EF4-FFF2-40B4-BE49-F238E27FC236}">
                <a16:creationId xmlns:a16="http://schemas.microsoft.com/office/drawing/2014/main" id="{FC787E59-664C-D2DD-EE08-740CF1B9CD7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5" name="body3">
            <a:extLst>
              <a:ext uri="{FF2B5EF4-FFF2-40B4-BE49-F238E27FC236}">
                <a16:creationId xmlns:a16="http://schemas.microsoft.com/office/drawing/2014/main" id="{D4A6935A-5A89-95B9-4F1F-A935EA29AA1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1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1529715"/>
            <a:ext cx="6650355" cy="1332230"/>
          </a:xfrm>
          <a:prstGeom prst="rect">
            <a:avLst/>
          </a:prstGeom>
        </p:spPr>
      </p:pic>
      <p:pic>
        <p:nvPicPr>
          <p:cNvPr id="10" name="shape2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3099435"/>
            <a:ext cx="6651625" cy="1332230"/>
          </a:xfrm>
          <a:prstGeom prst="rect">
            <a:avLst/>
          </a:prstGeom>
        </p:spPr>
      </p:pic>
      <p:pic>
        <p:nvPicPr>
          <p:cNvPr id="7" name="shape3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4699635"/>
            <a:ext cx="6635750" cy="1315720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4912995" y="1547495"/>
            <a:ext cx="664908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912360" y="679450"/>
            <a:ext cx="6650990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26"/>
          </p:nvPr>
        </p:nvSpPr>
        <p:spPr>
          <a:xfrm>
            <a:off x="4925695" y="3108325"/>
            <a:ext cx="663575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7"/>
          </p:nvPr>
        </p:nvSpPr>
        <p:spPr>
          <a:xfrm>
            <a:off x="4911725" y="4699635"/>
            <a:ext cx="663575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ryesun/Downloads/orange-backcover.pngorange-backcover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 t="31" b="31"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785495" y="3125470"/>
            <a:ext cx="10673715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5020" y="1202690"/>
            <a:ext cx="10662285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ryesun/Downloads/orange-backcover.pngorange-backcover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 t="31" b="31"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785495" y="3125470"/>
            <a:ext cx="10673715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5020" y="1202690"/>
            <a:ext cx="10662285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0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4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3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2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6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60" r:id="rId24"/>
    <p:sldLayoutId id="2147483661" r:id="rId25"/>
    <p:sldLayoutId id="2147483662" r:id="rId26"/>
    <p:sldLayoutId id="2147483663" r:id="rId27"/>
    <p:sldLayoutId id="2147483664" r:id="rId28"/>
    <p:sldLayoutId id="2147483665" r:id="rId29"/>
    <p:sldLayoutId id="2147483666" r:id="rId30"/>
    <p:sldLayoutId id="2147483667" r:id="rId31"/>
    <p:sldLayoutId id="2147483668" r:id="rId32"/>
    <p:sldLayoutId id="2147483670" r:id="rId33"/>
    <p:sldLayoutId id="2147483671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DF99EA-425C-4A39-20FD-69D5C6B9FE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5664" r="3144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Picture 7" descr="View of city skyscrapers">
            <a:extLst>
              <a:ext uri="{FF2B5EF4-FFF2-40B4-BE49-F238E27FC236}">
                <a16:creationId xmlns:a16="http://schemas.microsoft.com/office/drawing/2014/main" id="{85601F12-E3A9-10B9-DBDC-6176E9B10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23829" r="16837"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 idx="4294967295"/>
          </p:nvPr>
        </p:nvSpPr>
        <p:spPr>
          <a:xfrm>
            <a:off x="1191965" y="552807"/>
            <a:ext cx="9801854" cy="2790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Airbnb Market Analysis: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Proposal for Investment</a:t>
            </a:r>
          </a:p>
        </p:txBody>
      </p:sp>
      <p:sp>
        <p:nvSpPr>
          <p:cNvPr id="6" name="body1"/>
          <p:cNvSpPr>
            <a:spLocks noGrp="1"/>
          </p:cNvSpPr>
          <p:nvPr>
            <p:ph sz="quarter" idx="4294967295"/>
          </p:nvPr>
        </p:nvSpPr>
        <p:spPr>
          <a:xfrm>
            <a:off x="1191966" y="3510476"/>
            <a:ext cx="9801854" cy="2614231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 algn="r"/>
            <a:r>
              <a:rPr lang="en-US" sz="1800" b="1" dirty="0">
                <a:solidFill>
                  <a:schemeClr val="bg1"/>
                </a:solidFill>
                <a:latin typeface="+mn-lt"/>
                <a:cs typeface="+mn-cs"/>
              </a:rPr>
              <a:t>Presented by Group  4: Abigail, Lexi, Vlad, Brittany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B691F55-2F59-4183-7BC4-10D9D028A949}"/>
              </a:ext>
            </a:extLst>
          </p:cNvPr>
          <p:cNvGrpSpPr/>
          <p:nvPr/>
        </p:nvGrpSpPr>
        <p:grpSpPr>
          <a:xfrm>
            <a:off x="5781887" y="0"/>
            <a:ext cx="314113" cy="6858000"/>
            <a:chOff x="5926048" y="0"/>
            <a:chExt cx="384135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C07363-A549-7A28-D57A-0EED1688D66A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EA1111-14EE-67FB-58E4-BEACADF027C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E8A8EA9-44BD-1491-D79E-13FEECDD4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4"/>
          <a:stretch/>
        </p:blipFill>
        <p:spPr>
          <a:xfrm>
            <a:off x="6096000" y="3311611"/>
            <a:ext cx="6096000" cy="35463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1AB78D-192A-6DFD-7838-E6E144AF4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3" r="1377" b="15741"/>
          <a:stretch/>
        </p:blipFill>
        <p:spPr>
          <a:xfrm>
            <a:off x="6096000" y="0"/>
            <a:ext cx="6096000" cy="299033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C77F250-4646-91D4-C364-187AFC70D0D3}"/>
              </a:ext>
            </a:extLst>
          </p:cNvPr>
          <p:cNvSpPr txBox="1"/>
          <p:nvPr/>
        </p:nvSpPr>
        <p:spPr>
          <a:xfrm>
            <a:off x="1355530" y="1049530"/>
            <a:ext cx="415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Rental Comparison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B4BC3A8-5A81-E4A4-7337-C1A95C8C4DF6}"/>
              </a:ext>
            </a:extLst>
          </p:cNvPr>
          <p:cNvCxnSpPr/>
          <p:nvPr/>
        </p:nvCxnSpPr>
        <p:spPr>
          <a:xfrm>
            <a:off x="1442704" y="1769773"/>
            <a:ext cx="40703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004A1A-A0F3-AAC6-3A69-EF10E62588B1}"/>
              </a:ext>
            </a:extLst>
          </p:cNvPr>
          <p:cNvSpPr txBox="1"/>
          <p:nvPr/>
        </p:nvSpPr>
        <p:spPr>
          <a:xfrm>
            <a:off x="3477882" y="1994002"/>
            <a:ext cx="207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Poppins Regular" panose="00000500000000000000" pitchFamily="2" charset="0"/>
                <a:cs typeface="Poppins Regular" panose="00000500000000000000" pitchFamily="2" charset="0"/>
              </a:rPr>
              <a:t>2023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D012AC-541E-27E8-FDBE-7D7A79C34821}"/>
              </a:ext>
            </a:extLst>
          </p:cNvPr>
          <p:cNvGrpSpPr/>
          <p:nvPr/>
        </p:nvGrpSpPr>
        <p:grpSpPr>
          <a:xfrm>
            <a:off x="1355531" y="1994002"/>
            <a:ext cx="2070958" cy="400110"/>
            <a:chOff x="1355531" y="1994002"/>
            <a:chExt cx="2070958" cy="4001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09A892-25F3-BA2F-0E7B-93F7FEDD68FD}"/>
                </a:ext>
              </a:extLst>
            </p:cNvPr>
            <p:cNvSpPr txBox="1"/>
            <p:nvPr/>
          </p:nvSpPr>
          <p:spPr>
            <a:xfrm>
              <a:off x="1355531" y="1994002"/>
              <a:ext cx="2070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2020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962F478-DAB4-E188-9BA0-34612F86CCA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867" y="2394112"/>
              <a:ext cx="1809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6C7E84-5EA0-FA31-9F01-1D4B37DAB174}"/>
              </a:ext>
            </a:extLst>
          </p:cNvPr>
          <p:cNvCxnSpPr>
            <a:cxnSpLocks/>
          </p:cNvCxnSpPr>
          <p:nvPr/>
        </p:nvCxnSpPr>
        <p:spPr>
          <a:xfrm>
            <a:off x="3550086" y="2394112"/>
            <a:ext cx="1962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3BDEAF-2FEC-D933-F53E-1E54DF141AB5}"/>
              </a:ext>
            </a:extLst>
          </p:cNvPr>
          <p:cNvSpPr txBox="1"/>
          <p:nvPr/>
        </p:nvSpPr>
        <p:spPr>
          <a:xfrm>
            <a:off x="267328" y="2512945"/>
            <a:ext cx="1088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Highest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44ADAD-794D-118B-70F1-994CFA0089C0}"/>
              </a:ext>
            </a:extLst>
          </p:cNvPr>
          <p:cNvGrpSpPr/>
          <p:nvPr/>
        </p:nvGrpSpPr>
        <p:grpSpPr>
          <a:xfrm>
            <a:off x="267329" y="4227033"/>
            <a:ext cx="5245731" cy="487761"/>
            <a:chOff x="452681" y="3616887"/>
            <a:chExt cx="6477081" cy="4877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A8E182-B476-1553-03AB-4056D027AB50}"/>
                </a:ext>
              </a:extLst>
            </p:cNvPr>
            <p:cNvSpPr txBox="1"/>
            <p:nvPr/>
          </p:nvSpPr>
          <p:spPr>
            <a:xfrm>
              <a:off x="452681" y="3766094"/>
              <a:ext cx="1343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Lowest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CA6882E-70F1-D50E-7F08-9B15896F3ABC}"/>
                </a:ext>
              </a:extLst>
            </p:cNvPr>
            <p:cNvCxnSpPr>
              <a:cxnSpLocks/>
            </p:cNvCxnSpPr>
            <p:nvPr/>
          </p:nvCxnSpPr>
          <p:spPr>
            <a:xfrm>
              <a:off x="533527" y="3616887"/>
              <a:ext cx="6396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D621450-E387-CA69-667B-7D55E59E1FB2}"/>
              </a:ext>
            </a:extLst>
          </p:cNvPr>
          <p:cNvSpPr txBox="1"/>
          <p:nvPr/>
        </p:nvSpPr>
        <p:spPr>
          <a:xfrm>
            <a:off x="1411867" y="2510123"/>
            <a:ext cx="1715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New York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Oakland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Twin Cities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Seattle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Denver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922B2-F42D-4060-867E-EE846AB19DE4}"/>
              </a:ext>
            </a:extLst>
          </p:cNvPr>
          <p:cNvSpPr txBox="1"/>
          <p:nvPr/>
        </p:nvSpPr>
        <p:spPr>
          <a:xfrm>
            <a:off x="3550087" y="2510123"/>
            <a:ext cx="19629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New York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Austin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Rhode Island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Cambridge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San Francisco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1D3A8D-F8B4-2AE3-61D5-870EB47F1E93}"/>
              </a:ext>
            </a:extLst>
          </p:cNvPr>
          <p:cNvSpPr txBox="1"/>
          <p:nvPr/>
        </p:nvSpPr>
        <p:spPr>
          <a:xfrm>
            <a:off x="1442704" y="4343043"/>
            <a:ext cx="17782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Boston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Nashville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Broward Co.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Hawaii*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FCFFE-AA67-0E1F-72CB-357A20FFFA66}"/>
              </a:ext>
            </a:extLst>
          </p:cNvPr>
          <p:cNvSpPr txBox="1"/>
          <p:nvPr/>
        </p:nvSpPr>
        <p:spPr>
          <a:xfrm>
            <a:off x="3580924" y="4343043"/>
            <a:ext cx="180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Chicago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Asheville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Nashville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Columbus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Broward Co.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BA33D-63AE-83FA-622B-15C2383DDAC9}"/>
              </a:ext>
            </a:extLst>
          </p:cNvPr>
          <p:cNvGrpSpPr/>
          <p:nvPr/>
        </p:nvGrpSpPr>
        <p:grpSpPr>
          <a:xfrm>
            <a:off x="237152" y="1629836"/>
            <a:ext cx="1162343" cy="773082"/>
            <a:chOff x="1301766" y="1621030"/>
            <a:chExt cx="2070958" cy="7730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2DA942-043E-0E4F-C74B-BAFE09B8B3B1}"/>
                </a:ext>
              </a:extLst>
            </p:cNvPr>
            <p:cNvSpPr txBox="1"/>
            <p:nvPr/>
          </p:nvSpPr>
          <p:spPr>
            <a:xfrm>
              <a:off x="1301766" y="1621030"/>
              <a:ext cx="2070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</a:t>
              </a:r>
              <a:b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</a:br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number</a:t>
              </a:r>
              <a:b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</a:br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of  rentals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C4EA59-526E-4939-EE52-97697D1E25CA}"/>
                </a:ext>
              </a:extLst>
            </p:cNvPr>
            <p:cNvCxnSpPr>
              <a:cxnSpLocks/>
            </p:cNvCxnSpPr>
            <p:nvPr/>
          </p:nvCxnSpPr>
          <p:spPr>
            <a:xfrm>
              <a:off x="1411867" y="2394112"/>
              <a:ext cx="1809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E8ABD10-A96F-FBB1-193C-07B991AE323F}"/>
              </a:ext>
            </a:extLst>
          </p:cNvPr>
          <p:cNvSpPr/>
          <p:nvPr/>
        </p:nvSpPr>
        <p:spPr>
          <a:xfrm>
            <a:off x="1429744" y="2545062"/>
            <a:ext cx="274320" cy="274320"/>
          </a:xfrm>
          <a:prstGeom prst="ellips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12DA590-4941-2DD9-E863-A5F54D23E34D}"/>
              </a:ext>
            </a:extLst>
          </p:cNvPr>
          <p:cNvSpPr/>
          <p:nvPr/>
        </p:nvSpPr>
        <p:spPr>
          <a:xfrm>
            <a:off x="3550086" y="2545062"/>
            <a:ext cx="274320" cy="274320"/>
          </a:xfrm>
          <a:prstGeom prst="ellipse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50327D-FF45-BF5A-8A70-67A4C1F7B217}"/>
              </a:ext>
            </a:extLst>
          </p:cNvPr>
          <p:cNvSpPr/>
          <p:nvPr/>
        </p:nvSpPr>
        <p:spPr>
          <a:xfrm>
            <a:off x="11524757" y="846923"/>
            <a:ext cx="421742" cy="405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52165EE-D681-716B-A1A0-5E7CF5D1C882}"/>
              </a:ext>
            </a:extLst>
          </p:cNvPr>
          <p:cNvSpPr/>
          <p:nvPr/>
        </p:nvSpPr>
        <p:spPr>
          <a:xfrm>
            <a:off x="11607148" y="4173633"/>
            <a:ext cx="421742" cy="405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AFB1A08-2E84-DE66-608E-058B0812ACC4}"/>
              </a:ext>
            </a:extLst>
          </p:cNvPr>
          <p:cNvSpPr/>
          <p:nvPr/>
        </p:nvSpPr>
        <p:spPr>
          <a:xfrm>
            <a:off x="11363750" y="782336"/>
            <a:ext cx="274320" cy="274320"/>
          </a:xfrm>
          <a:prstGeom prst="ellips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DF5925-0CC6-2D3F-7B1A-4F87372EA0BE}"/>
              </a:ext>
            </a:extLst>
          </p:cNvPr>
          <p:cNvSpPr/>
          <p:nvPr/>
        </p:nvSpPr>
        <p:spPr>
          <a:xfrm>
            <a:off x="11444019" y="4089873"/>
            <a:ext cx="274320" cy="274320"/>
          </a:xfrm>
          <a:prstGeom prst="ellipse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7717413-7833-869A-966C-9D34E55FA7D8}"/>
              </a:ext>
            </a:extLst>
          </p:cNvPr>
          <p:cNvGrpSpPr/>
          <p:nvPr/>
        </p:nvGrpSpPr>
        <p:grpSpPr>
          <a:xfrm>
            <a:off x="7365126" y="1477213"/>
            <a:ext cx="592625" cy="492074"/>
            <a:chOff x="7365126" y="1477213"/>
            <a:chExt cx="592625" cy="49207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670178C-EDAE-F297-A1AE-2BCDC30B44A2}"/>
                </a:ext>
              </a:extLst>
            </p:cNvPr>
            <p:cNvSpPr/>
            <p:nvPr/>
          </p:nvSpPr>
          <p:spPr>
            <a:xfrm>
              <a:off x="7525266" y="1527742"/>
              <a:ext cx="432485" cy="441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C3847CA-383B-5F1B-8598-E9D832A4A6AE}"/>
                </a:ext>
              </a:extLst>
            </p:cNvPr>
            <p:cNvSpPr/>
            <p:nvPr/>
          </p:nvSpPr>
          <p:spPr>
            <a:xfrm>
              <a:off x="7365126" y="1477213"/>
              <a:ext cx="274320" cy="274320"/>
            </a:xfrm>
            <a:prstGeom prst="ellipse">
              <a:avLst/>
            </a:prstGeom>
            <a:solidFill>
              <a:schemeClr val="accent6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/>
                <a:t>26</a:t>
              </a:r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30D667B0-3CA8-9E70-7D7D-292DEB2FAB0A}"/>
              </a:ext>
            </a:extLst>
          </p:cNvPr>
          <p:cNvSpPr/>
          <p:nvPr/>
        </p:nvSpPr>
        <p:spPr>
          <a:xfrm>
            <a:off x="1503404" y="4978311"/>
            <a:ext cx="320040" cy="320040"/>
          </a:xfrm>
          <a:prstGeom prst="ellipse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/>
              <a:t>26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E9DEED-F5AD-8E91-96BC-CF869EAA4419}"/>
              </a:ext>
            </a:extLst>
          </p:cNvPr>
          <p:cNvSpPr txBox="1"/>
          <p:nvPr/>
        </p:nvSpPr>
        <p:spPr>
          <a:xfrm>
            <a:off x="7512446" y="30480"/>
            <a:ext cx="3795771" cy="36933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number of </a:t>
            </a:r>
            <a:r>
              <a:rPr lang="en-US" b="1" dirty="0" err="1">
                <a:solidFill>
                  <a:schemeClr val="bg1"/>
                </a:solidFill>
              </a:rPr>
              <a:t>AirBnB</a:t>
            </a:r>
            <a:r>
              <a:rPr lang="en-US" b="1" dirty="0">
                <a:solidFill>
                  <a:schemeClr val="bg1"/>
                </a:solidFill>
              </a:rPr>
              <a:t> rentals - 2020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97E212-3A39-72AC-F117-38730AD8180D}"/>
              </a:ext>
            </a:extLst>
          </p:cNvPr>
          <p:cNvSpPr txBox="1"/>
          <p:nvPr/>
        </p:nvSpPr>
        <p:spPr>
          <a:xfrm>
            <a:off x="7553694" y="3369635"/>
            <a:ext cx="3795771" cy="36933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number of </a:t>
            </a:r>
            <a:r>
              <a:rPr lang="en-US" b="1" dirty="0" err="1">
                <a:solidFill>
                  <a:schemeClr val="bg1"/>
                </a:solidFill>
              </a:rPr>
              <a:t>AirBnB</a:t>
            </a:r>
            <a:r>
              <a:rPr lang="en-US" b="1" dirty="0">
                <a:solidFill>
                  <a:schemeClr val="bg1"/>
                </a:solidFill>
              </a:rPr>
              <a:t> rentals - 2023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F9A0A9-E9E6-8044-61A1-44391A4A975F}"/>
              </a:ext>
            </a:extLst>
          </p:cNvPr>
          <p:cNvSpPr txBox="1"/>
          <p:nvPr/>
        </p:nvSpPr>
        <p:spPr>
          <a:xfrm>
            <a:off x="447040" y="6299200"/>
            <a:ext cx="51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*Hawaii was not included in the 2023 dataset therefore not shown on graph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227BB0-88A2-C7E6-3D9D-FBDAB96B90C5}"/>
              </a:ext>
            </a:extLst>
          </p:cNvPr>
          <p:cNvGrpSpPr/>
          <p:nvPr/>
        </p:nvGrpSpPr>
        <p:grpSpPr>
          <a:xfrm>
            <a:off x="7235735" y="4815578"/>
            <a:ext cx="592625" cy="492074"/>
            <a:chOff x="7365126" y="1477213"/>
            <a:chExt cx="592625" cy="49207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49ABB4F-F63A-39FD-864D-EB95A7302822}"/>
                </a:ext>
              </a:extLst>
            </p:cNvPr>
            <p:cNvSpPr/>
            <p:nvPr/>
          </p:nvSpPr>
          <p:spPr>
            <a:xfrm>
              <a:off x="7525266" y="1527742"/>
              <a:ext cx="432485" cy="441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7A7D52-4D8E-BFDB-8D66-2B593BB6472D}"/>
                </a:ext>
              </a:extLst>
            </p:cNvPr>
            <p:cNvSpPr/>
            <p:nvPr/>
          </p:nvSpPr>
          <p:spPr>
            <a:xfrm>
              <a:off x="7365126" y="1477213"/>
              <a:ext cx="274320" cy="274320"/>
            </a:xfrm>
            <a:prstGeom prst="ellipse">
              <a:avLst/>
            </a:prstGeom>
            <a:solidFill>
              <a:schemeClr val="accent6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/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9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 on a map">
            <a:extLst>
              <a:ext uri="{FF2B5EF4-FFF2-40B4-BE49-F238E27FC236}">
                <a16:creationId xmlns:a16="http://schemas.microsoft.com/office/drawing/2014/main" id="{159C10E4-1FB1-37F5-3AA8-DD2885FD1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54" b="785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 Trends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73536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mbrellas by the beach">
            <a:extLst>
              <a:ext uri="{FF2B5EF4-FFF2-40B4-BE49-F238E27FC236}">
                <a16:creationId xmlns:a16="http://schemas.microsoft.com/office/drawing/2014/main" id="{63756A1F-ACF2-3BD3-39BB-2133D34EE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5" r="-2" b="-2"/>
          <a:stretch/>
        </p:blipFill>
        <p:spPr>
          <a:xfrm rot="5400000">
            <a:off x="162878" y="-176333"/>
            <a:ext cx="3660318" cy="4012981"/>
          </a:xfrm>
          <a:custGeom>
            <a:avLst/>
            <a:gdLst/>
            <a:ahLst/>
            <a:cxnLst/>
            <a:rect l="l" t="t" r="r" b="b"/>
            <a:pathLst>
              <a:path w="4196274" h="4600575">
                <a:moveTo>
                  <a:pt x="698533" y="23"/>
                </a:moveTo>
                <a:cubicBezTo>
                  <a:pt x="1054085" y="-1460"/>
                  <a:pt x="2609539" y="68645"/>
                  <a:pt x="3265768" y="1088109"/>
                </a:cubicBezTo>
                <a:cubicBezTo>
                  <a:pt x="3279190" y="1093398"/>
                  <a:pt x="3294289" y="1107275"/>
                  <a:pt x="3298987" y="1120493"/>
                </a:cubicBezTo>
                <a:cubicBezTo>
                  <a:pt x="3321470" y="1182283"/>
                  <a:pt x="3376502" y="1209047"/>
                  <a:pt x="3426164" y="1242419"/>
                </a:cubicBezTo>
                <a:cubicBezTo>
                  <a:pt x="3469788" y="1271828"/>
                  <a:pt x="3516097" y="1302557"/>
                  <a:pt x="3534217" y="1352122"/>
                </a:cubicBezTo>
                <a:cubicBezTo>
                  <a:pt x="3558041" y="1418206"/>
                  <a:pt x="3490259" y="1364016"/>
                  <a:pt x="3477841" y="1389129"/>
                </a:cubicBezTo>
                <a:cubicBezTo>
                  <a:pt x="3503679" y="1423492"/>
                  <a:pt x="3543613" y="1454883"/>
                  <a:pt x="3554015" y="1493873"/>
                </a:cubicBezTo>
                <a:cubicBezTo>
                  <a:pt x="3591931" y="1634635"/>
                  <a:pt x="3673808" y="1737067"/>
                  <a:pt x="3796288" y="1816698"/>
                </a:cubicBezTo>
                <a:cubicBezTo>
                  <a:pt x="3831522" y="1839498"/>
                  <a:pt x="3854674" y="1881132"/>
                  <a:pt x="3902658" y="1887738"/>
                </a:cubicBezTo>
                <a:cubicBezTo>
                  <a:pt x="4009367" y="1902279"/>
                  <a:pt x="3975811" y="2015945"/>
                  <a:pt x="4032186" y="2066499"/>
                </a:cubicBezTo>
                <a:cubicBezTo>
                  <a:pt x="4042924" y="2076084"/>
                  <a:pt x="4052655" y="2094915"/>
                  <a:pt x="4050642" y="2107801"/>
                </a:cubicBezTo>
                <a:cubicBezTo>
                  <a:pt x="4047624" y="2126309"/>
                  <a:pt x="4034870" y="2143820"/>
                  <a:pt x="4024133" y="2160342"/>
                </a:cubicBezTo>
                <a:cubicBezTo>
                  <a:pt x="4013059" y="2176862"/>
                  <a:pt x="3996282" y="2191402"/>
                  <a:pt x="4004335" y="2213209"/>
                </a:cubicBezTo>
                <a:cubicBezTo>
                  <a:pt x="4007687" y="2222130"/>
                  <a:pt x="4005342" y="2253190"/>
                  <a:pt x="4030173" y="2228740"/>
                </a:cubicBezTo>
                <a:cubicBezTo>
                  <a:pt x="4098290" y="2161662"/>
                  <a:pt x="4137888" y="2225102"/>
                  <a:pt x="4196274" y="2255503"/>
                </a:cubicBezTo>
                <a:cubicBezTo>
                  <a:pt x="4149296" y="2286895"/>
                  <a:pt x="4107016" y="2309031"/>
                  <a:pt x="4099968" y="2355951"/>
                </a:cubicBezTo>
                <a:cubicBezTo>
                  <a:pt x="4085540" y="2452767"/>
                  <a:pt x="4023800" y="2497043"/>
                  <a:pt x="3930177" y="2505635"/>
                </a:cubicBezTo>
                <a:cubicBezTo>
                  <a:pt x="3964739" y="2599144"/>
                  <a:pt x="3964739" y="2599144"/>
                  <a:pt x="3852997" y="2612033"/>
                </a:cubicBezTo>
                <a:cubicBezTo>
                  <a:pt x="3895949" y="2671508"/>
                  <a:pt x="3895949" y="2686707"/>
                  <a:pt x="3843936" y="2707194"/>
                </a:cubicBezTo>
                <a:cubicBezTo>
                  <a:pt x="3793938" y="2726690"/>
                  <a:pt x="3738572" y="2733299"/>
                  <a:pt x="3692263" y="2763365"/>
                </a:cubicBezTo>
                <a:cubicBezTo>
                  <a:pt x="3734880" y="2839364"/>
                  <a:pt x="3746960" y="2927586"/>
                  <a:pt x="3834876" y="2964596"/>
                </a:cubicBezTo>
                <a:cubicBezTo>
                  <a:pt x="3848634" y="2970213"/>
                  <a:pt x="3858030" y="2993012"/>
                  <a:pt x="3849307" y="3006229"/>
                </a:cubicBezTo>
                <a:cubicBezTo>
                  <a:pt x="3817428" y="3054139"/>
                  <a:pt x="3863064" y="3145008"/>
                  <a:pt x="3763740" y="3155250"/>
                </a:cubicBezTo>
                <a:cubicBezTo>
                  <a:pt x="3751322" y="3156241"/>
                  <a:pt x="3739912" y="3166155"/>
                  <a:pt x="3749644" y="3179042"/>
                </a:cubicBezTo>
                <a:cubicBezTo>
                  <a:pt x="3783202" y="3223978"/>
                  <a:pt x="3742598" y="3221006"/>
                  <a:pt x="3718104" y="3226623"/>
                </a:cubicBezTo>
                <a:cubicBezTo>
                  <a:pt x="3688572" y="3233560"/>
                  <a:pt x="3655017" y="3213736"/>
                  <a:pt x="3627501" y="3238187"/>
                </a:cubicBezTo>
                <a:cubicBezTo>
                  <a:pt x="3633878" y="3263961"/>
                  <a:pt x="3657701" y="3263631"/>
                  <a:pt x="3674479" y="3271890"/>
                </a:cubicBezTo>
                <a:cubicBezTo>
                  <a:pt x="3723470" y="3295682"/>
                  <a:pt x="3763404" y="3324097"/>
                  <a:pt x="3765753" y="3385888"/>
                </a:cubicBezTo>
                <a:cubicBezTo>
                  <a:pt x="3767428" y="3435782"/>
                  <a:pt x="3772798" y="3479727"/>
                  <a:pt x="3705014" y="3494928"/>
                </a:cubicBezTo>
                <a:cubicBezTo>
                  <a:pt x="3676828" y="3501208"/>
                  <a:pt x="3684884" y="3537222"/>
                  <a:pt x="3700990" y="3555066"/>
                </a:cubicBezTo>
                <a:cubicBezTo>
                  <a:pt x="3729848" y="3586786"/>
                  <a:pt x="3753670" y="3629080"/>
                  <a:pt x="3803335" y="3632054"/>
                </a:cubicBezTo>
                <a:cubicBezTo>
                  <a:pt x="3833535" y="3634035"/>
                  <a:pt x="3856689" y="3647255"/>
                  <a:pt x="3880513" y="3662453"/>
                </a:cubicBezTo>
                <a:cubicBezTo>
                  <a:pt x="3897626" y="3673360"/>
                  <a:pt x="3918095" y="3682610"/>
                  <a:pt x="3916083" y="3706069"/>
                </a:cubicBezTo>
                <a:cubicBezTo>
                  <a:pt x="3914069" y="3728539"/>
                  <a:pt x="3894273" y="3737791"/>
                  <a:pt x="3874137" y="3742416"/>
                </a:cubicBezTo>
                <a:cubicBezTo>
                  <a:pt x="3807024" y="3757285"/>
                  <a:pt x="3743942" y="3779093"/>
                  <a:pt x="3687901" y="3828987"/>
                </a:cubicBezTo>
                <a:cubicBezTo>
                  <a:pt x="3725150" y="3855422"/>
                  <a:pt x="3760718" y="3874586"/>
                  <a:pt x="3788234" y="3901352"/>
                </a:cubicBezTo>
                <a:cubicBezTo>
                  <a:pt x="3854674" y="3966112"/>
                  <a:pt x="3291941" y="4169986"/>
                  <a:pt x="3263755" y="4242681"/>
                </a:cubicBezTo>
                <a:cubicBezTo>
                  <a:pt x="3255030" y="4265149"/>
                  <a:pt x="3225166" y="4288278"/>
                  <a:pt x="3200332" y="4294887"/>
                </a:cubicBezTo>
                <a:cubicBezTo>
                  <a:pt x="3083895" y="4325948"/>
                  <a:pt x="2982893" y="4395668"/>
                  <a:pt x="2863768" y="4421442"/>
                </a:cubicBezTo>
                <a:cubicBezTo>
                  <a:pt x="2751355" y="4445892"/>
                  <a:pt x="2640621" y="4478605"/>
                  <a:pt x="2517472" y="4510985"/>
                </a:cubicBezTo>
                <a:cubicBezTo>
                  <a:pt x="2555222" y="4551627"/>
                  <a:pt x="2607569" y="4569553"/>
                  <a:pt x="2654380" y="4591980"/>
                </a:cubicBezTo>
                <a:lnTo>
                  <a:pt x="2667892" y="4600575"/>
                </a:lnTo>
                <a:lnTo>
                  <a:pt x="0" y="4600575"/>
                </a:lnTo>
                <a:lnTo>
                  <a:pt x="0" y="144733"/>
                </a:lnTo>
                <a:lnTo>
                  <a:pt x="121106" y="102309"/>
                </a:lnTo>
                <a:cubicBezTo>
                  <a:pt x="290510" y="47726"/>
                  <a:pt x="463596" y="8200"/>
                  <a:pt x="644044" y="1014"/>
                </a:cubicBezTo>
                <a:cubicBezTo>
                  <a:pt x="656459" y="538"/>
                  <a:pt x="674830" y="121"/>
                  <a:pt x="698533" y="23"/>
                </a:cubicBezTo>
                <a:close/>
              </a:path>
            </a:pathLst>
          </a:custGeom>
        </p:spPr>
      </p:pic>
      <p:pic>
        <p:nvPicPr>
          <p:cNvPr id="4" name="list-item-img2"/>
          <p:cNvPicPr>
            <a:picLocks noChangeAspect="1"/>
          </p:cNvPicPr>
          <p:nvPr/>
        </p:nvPicPr>
        <p:blipFill rotWithShape="1">
          <a:blip r:embed="rId3"/>
          <a:srcRect l="3434" r="23368" b="1"/>
          <a:stretch/>
        </p:blipFill>
        <p:spPr>
          <a:xfrm>
            <a:off x="4657189" y="152921"/>
            <a:ext cx="3241499" cy="3354472"/>
          </a:xfrm>
          <a:custGeom>
            <a:avLst/>
            <a:gdLst/>
            <a:ahLst/>
            <a:cxnLst/>
            <a:rect l="l" t="t" r="r" b="b"/>
            <a:pathLst>
              <a:path w="3359190" h="3476265">
                <a:moveTo>
                  <a:pt x="450539" y="15"/>
                </a:moveTo>
                <a:cubicBezTo>
                  <a:pt x="458434" y="271"/>
                  <a:pt x="466600" y="3856"/>
                  <a:pt x="473999" y="4995"/>
                </a:cubicBezTo>
                <a:cubicBezTo>
                  <a:pt x="637327" y="30493"/>
                  <a:pt x="800653" y="58040"/>
                  <a:pt x="964158" y="82398"/>
                </a:cubicBezTo>
                <a:cubicBezTo>
                  <a:pt x="1117018" y="105163"/>
                  <a:pt x="1270959" y="110398"/>
                  <a:pt x="1424540" y="122237"/>
                </a:cubicBezTo>
                <a:cubicBezTo>
                  <a:pt x="1610425" y="136579"/>
                  <a:pt x="1795950" y="156841"/>
                  <a:pt x="1980752" y="188711"/>
                </a:cubicBezTo>
                <a:cubicBezTo>
                  <a:pt x="2109067" y="211022"/>
                  <a:pt x="2238645" y="226502"/>
                  <a:pt x="2368766" y="208745"/>
                </a:cubicBezTo>
                <a:cubicBezTo>
                  <a:pt x="2375261" y="207834"/>
                  <a:pt x="2382661" y="204876"/>
                  <a:pt x="2388075" y="207834"/>
                </a:cubicBezTo>
                <a:cubicBezTo>
                  <a:pt x="2451242" y="241073"/>
                  <a:pt x="2520180" y="217168"/>
                  <a:pt x="2585691" y="238113"/>
                </a:cubicBezTo>
                <a:cubicBezTo>
                  <a:pt x="2568908" y="318930"/>
                  <a:pt x="2496899" y="312327"/>
                  <a:pt x="2456294" y="368331"/>
                </a:cubicBezTo>
                <a:cubicBezTo>
                  <a:pt x="2522527" y="390639"/>
                  <a:pt x="2582081" y="413178"/>
                  <a:pt x="2642540" y="430023"/>
                </a:cubicBezTo>
                <a:cubicBezTo>
                  <a:pt x="2706608" y="447780"/>
                  <a:pt x="2760929" y="495816"/>
                  <a:pt x="2823551" y="517215"/>
                </a:cubicBezTo>
                <a:cubicBezTo>
                  <a:pt x="2836907" y="521769"/>
                  <a:pt x="2852969" y="537704"/>
                  <a:pt x="2857661" y="553184"/>
                </a:cubicBezTo>
                <a:cubicBezTo>
                  <a:pt x="2872820" y="603269"/>
                  <a:pt x="3175470" y="743732"/>
                  <a:pt x="3139737" y="788350"/>
                </a:cubicBezTo>
                <a:cubicBezTo>
                  <a:pt x="3124939" y="806790"/>
                  <a:pt x="3105809" y="819994"/>
                  <a:pt x="3085776" y="838207"/>
                </a:cubicBezTo>
                <a:cubicBezTo>
                  <a:pt x="3115916" y="872582"/>
                  <a:pt x="3149843" y="887608"/>
                  <a:pt x="3185938" y="897851"/>
                </a:cubicBezTo>
                <a:cubicBezTo>
                  <a:pt x="3196767" y="901039"/>
                  <a:pt x="3207414" y="907413"/>
                  <a:pt x="3208497" y="922894"/>
                </a:cubicBezTo>
                <a:cubicBezTo>
                  <a:pt x="3209580" y="939056"/>
                  <a:pt x="3198571" y="945429"/>
                  <a:pt x="3189367" y="952944"/>
                </a:cubicBezTo>
                <a:cubicBezTo>
                  <a:pt x="3176554" y="963415"/>
                  <a:pt x="3164101" y="972523"/>
                  <a:pt x="3147859" y="973888"/>
                </a:cubicBezTo>
                <a:cubicBezTo>
                  <a:pt x="3121148" y="975937"/>
                  <a:pt x="3108336" y="1005076"/>
                  <a:pt x="3092816" y="1026930"/>
                </a:cubicBezTo>
                <a:cubicBezTo>
                  <a:pt x="3084153" y="1039224"/>
                  <a:pt x="3079821" y="1064037"/>
                  <a:pt x="3094980" y="1068363"/>
                </a:cubicBezTo>
                <a:cubicBezTo>
                  <a:pt x="3131436" y="1078836"/>
                  <a:pt x="3128548" y="1109114"/>
                  <a:pt x="3127647" y="1143489"/>
                </a:cubicBezTo>
                <a:cubicBezTo>
                  <a:pt x="3126383" y="1186061"/>
                  <a:pt x="3104906" y="1205638"/>
                  <a:pt x="3078557" y="1222030"/>
                </a:cubicBezTo>
                <a:cubicBezTo>
                  <a:pt x="3069534" y="1227720"/>
                  <a:pt x="3056721" y="1227493"/>
                  <a:pt x="3053292" y="1245250"/>
                </a:cubicBezTo>
                <a:cubicBezTo>
                  <a:pt x="3068090" y="1262097"/>
                  <a:pt x="3086137" y="1248439"/>
                  <a:pt x="3102020" y="1253218"/>
                </a:cubicBezTo>
                <a:cubicBezTo>
                  <a:pt x="3115193" y="1257088"/>
                  <a:pt x="3137031" y="1255040"/>
                  <a:pt x="3118983" y="1286000"/>
                </a:cubicBezTo>
                <a:cubicBezTo>
                  <a:pt x="3113749" y="1294878"/>
                  <a:pt x="3119885" y="1301709"/>
                  <a:pt x="3126564" y="1302392"/>
                </a:cubicBezTo>
                <a:cubicBezTo>
                  <a:pt x="3179982" y="1309448"/>
                  <a:pt x="3155438" y="1372054"/>
                  <a:pt x="3172584" y="1405063"/>
                </a:cubicBezTo>
                <a:cubicBezTo>
                  <a:pt x="3177275" y="1414169"/>
                  <a:pt x="3172222" y="1429877"/>
                  <a:pt x="3164822" y="1433747"/>
                </a:cubicBezTo>
                <a:cubicBezTo>
                  <a:pt x="3117539" y="1459245"/>
                  <a:pt x="3111043" y="1520028"/>
                  <a:pt x="3088122" y="1572389"/>
                </a:cubicBezTo>
                <a:cubicBezTo>
                  <a:pt x="3113028" y="1593104"/>
                  <a:pt x="3142805" y="1597657"/>
                  <a:pt x="3169695" y="1611089"/>
                </a:cubicBezTo>
                <a:cubicBezTo>
                  <a:pt x="3197669" y="1625204"/>
                  <a:pt x="3197669" y="1635676"/>
                  <a:pt x="3174569" y="1676653"/>
                </a:cubicBezTo>
                <a:cubicBezTo>
                  <a:pt x="3234665" y="1685532"/>
                  <a:pt x="3234665" y="1685532"/>
                  <a:pt x="3216077" y="1749957"/>
                </a:cubicBezTo>
                <a:cubicBezTo>
                  <a:pt x="3266430" y="1755877"/>
                  <a:pt x="3299635" y="1786382"/>
                  <a:pt x="3307395" y="1853085"/>
                </a:cubicBezTo>
                <a:cubicBezTo>
                  <a:pt x="3311185" y="1885411"/>
                  <a:pt x="3333924" y="1900663"/>
                  <a:pt x="3359190" y="1922291"/>
                </a:cubicBezTo>
                <a:cubicBezTo>
                  <a:pt x="3327789" y="1943236"/>
                  <a:pt x="3306492" y="1986945"/>
                  <a:pt x="3269857" y="1940730"/>
                </a:cubicBezTo>
                <a:cubicBezTo>
                  <a:pt x="3256503" y="1923885"/>
                  <a:pt x="3257764" y="1945284"/>
                  <a:pt x="3255961" y="1951430"/>
                </a:cubicBezTo>
                <a:cubicBezTo>
                  <a:pt x="3251630" y="1966455"/>
                  <a:pt x="3260653" y="1976472"/>
                  <a:pt x="3266609" y="1987854"/>
                </a:cubicBezTo>
                <a:cubicBezTo>
                  <a:pt x="3272384" y="1999237"/>
                  <a:pt x="3279243" y="2011302"/>
                  <a:pt x="3280866" y="2024054"/>
                </a:cubicBezTo>
                <a:cubicBezTo>
                  <a:pt x="3281948" y="2032931"/>
                  <a:pt x="3276715" y="2045905"/>
                  <a:pt x="3270940" y="2052509"/>
                </a:cubicBezTo>
                <a:cubicBezTo>
                  <a:pt x="3240620" y="2087340"/>
                  <a:pt x="3258667" y="2165652"/>
                  <a:pt x="3201277" y="2175670"/>
                </a:cubicBezTo>
                <a:cubicBezTo>
                  <a:pt x="3175470" y="2180221"/>
                  <a:pt x="3163018" y="2208906"/>
                  <a:pt x="3144069" y="2224614"/>
                </a:cubicBezTo>
                <a:cubicBezTo>
                  <a:pt x="3078197" y="2279478"/>
                  <a:pt x="3034161" y="2350051"/>
                  <a:pt x="3013769" y="2447031"/>
                </a:cubicBezTo>
                <a:cubicBezTo>
                  <a:pt x="3008175" y="2473894"/>
                  <a:pt x="2986698" y="2495522"/>
                  <a:pt x="2972802" y="2519197"/>
                </a:cubicBezTo>
                <a:cubicBezTo>
                  <a:pt x="2979480" y="2536499"/>
                  <a:pt x="3015935" y="2499164"/>
                  <a:pt x="3003121" y="2544694"/>
                </a:cubicBezTo>
                <a:cubicBezTo>
                  <a:pt x="2993376" y="2578843"/>
                  <a:pt x="2968470" y="2600014"/>
                  <a:pt x="2945008" y="2620276"/>
                </a:cubicBezTo>
                <a:cubicBezTo>
                  <a:pt x="2918299" y="2643268"/>
                  <a:pt x="2888702" y="2661708"/>
                  <a:pt x="2876610" y="2704279"/>
                </a:cubicBezTo>
                <a:cubicBezTo>
                  <a:pt x="2874083" y="2713386"/>
                  <a:pt x="2865963" y="2722947"/>
                  <a:pt x="2858744" y="2726591"/>
                </a:cubicBezTo>
                <a:cubicBezTo>
                  <a:pt x="2482281" y="3475797"/>
                  <a:pt x="1555563" y="3480805"/>
                  <a:pt x="1448724" y="3475568"/>
                </a:cubicBezTo>
                <a:cubicBezTo>
                  <a:pt x="1319326" y="3468966"/>
                  <a:pt x="1196966" y="3422753"/>
                  <a:pt x="1076954" y="3365156"/>
                </a:cubicBezTo>
                <a:cubicBezTo>
                  <a:pt x="1026241" y="3340797"/>
                  <a:pt x="979138" y="3306195"/>
                  <a:pt x="929868" y="3279332"/>
                </a:cubicBezTo>
                <a:cubicBezTo>
                  <a:pt x="861832" y="3242223"/>
                  <a:pt x="809315" y="3171424"/>
                  <a:pt x="741457" y="3141601"/>
                </a:cubicBezTo>
                <a:cubicBezTo>
                  <a:pt x="671616" y="3110867"/>
                  <a:pt x="611879" y="3054638"/>
                  <a:pt x="540052" y="3030734"/>
                </a:cubicBezTo>
                <a:cubicBezTo>
                  <a:pt x="502153" y="3017985"/>
                  <a:pt x="465517" y="2994993"/>
                  <a:pt x="471471" y="2929200"/>
                </a:cubicBezTo>
                <a:cubicBezTo>
                  <a:pt x="473096" y="2910532"/>
                  <a:pt x="463171" y="2895282"/>
                  <a:pt x="447469" y="2900745"/>
                </a:cubicBezTo>
                <a:cubicBezTo>
                  <a:pt x="417513" y="2910989"/>
                  <a:pt x="403977" y="2883898"/>
                  <a:pt x="387373" y="2863636"/>
                </a:cubicBezTo>
                <a:cubicBezTo>
                  <a:pt x="357776" y="2827667"/>
                  <a:pt x="329623" y="2789422"/>
                  <a:pt x="282519" y="2783503"/>
                </a:cubicBezTo>
                <a:cubicBezTo>
                  <a:pt x="291543" y="2755272"/>
                  <a:pt x="306883" y="2759371"/>
                  <a:pt x="320959" y="2765290"/>
                </a:cubicBezTo>
                <a:cubicBezTo>
                  <a:pt x="357956" y="2780772"/>
                  <a:pt x="394592" y="2798300"/>
                  <a:pt x="431588" y="2813781"/>
                </a:cubicBezTo>
                <a:cubicBezTo>
                  <a:pt x="455771" y="2823799"/>
                  <a:pt x="479775" y="2837912"/>
                  <a:pt x="512079" y="2826755"/>
                </a:cubicBezTo>
                <a:cubicBezTo>
                  <a:pt x="484286" y="2769843"/>
                  <a:pt x="437003" y="2759598"/>
                  <a:pt x="398743" y="2742071"/>
                </a:cubicBezTo>
                <a:cubicBezTo>
                  <a:pt x="350919" y="2719988"/>
                  <a:pt x="322765" y="2678326"/>
                  <a:pt x="289016" y="2631885"/>
                </a:cubicBezTo>
                <a:cubicBezTo>
                  <a:pt x="324209" y="2620730"/>
                  <a:pt x="346045" y="2654879"/>
                  <a:pt x="373657" y="2653056"/>
                </a:cubicBezTo>
                <a:cubicBezTo>
                  <a:pt x="375101" y="2647140"/>
                  <a:pt x="377627" y="2638488"/>
                  <a:pt x="377267" y="2638259"/>
                </a:cubicBezTo>
                <a:cubicBezTo>
                  <a:pt x="332149" y="2612763"/>
                  <a:pt x="311034" y="2564956"/>
                  <a:pt x="303995" y="2507131"/>
                </a:cubicBezTo>
                <a:cubicBezTo>
                  <a:pt x="300386" y="2477310"/>
                  <a:pt x="283963" y="2467976"/>
                  <a:pt x="267720" y="2454316"/>
                </a:cubicBezTo>
                <a:cubicBezTo>
                  <a:pt x="211053" y="2405826"/>
                  <a:pt x="151137" y="2361890"/>
                  <a:pt x="104574" y="2295188"/>
                </a:cubicBezTo>
                <a:cubicBezTo>
                  <a:pt x="158355" y="2304066"/>
                  <a:pt x="201487" y="2347547"/>
                  <a:pt x="259420" y="2366215"/>
                </a:cubicBezTo>
                <a:cubicBezTo>
                  <a:pt x="213400" y="2292910"/>
                  <a:pt x="153843" y="2255803"/>
                  <a:pt x="99521" y="2211409"/>
                </a:cubicBezTo>
                <a:cubicBezTo>
                  <a:pt x="74797" y="2191149"/>
                  <a:pt x="51878" y="2165197"/>
                  <a:pt x="21920" y="2154269"/>
                </a:cubicBezTo>
                <a:cubicBezTo>
                  <a:pt x="11271" y="2150400"/>
                  <a:pt x="-6235" y="2142204"/>
                  <a:pt x="2248" y="2120577"/>
                </a:cubicBezTo>
                <a:cubicBezTo>
                  <a:pt x="9466" y="2102593"/>
                  <a:pt x="23723" y="2108055"/>
                  <a:pt x="36718" y="2113292"/>
                </a:cubicBezTo>
                <a:cubicBezTo>
                  <a:pt x="67939" y="2126269"/>
                  <a:pt x="100244" y="2126495"/>
                  <a:pt x="142474" y="2126269"/>
                </a:cubicBezTo>
                <a:cubicBezTo>
                  <a:pt x="107102" y="2066851"/>
                  <a:pt x="42311" y="2084608"/>
                  <a:pt x="11993" y="2022231"/>
                </a:cubicBezTo>
                <a:cubicBezTo>
                  <a:pt x="49892" y="2011302"/>
                  <a:pt x="79128" y="2033841"/>
                  <a:pt x="109809" y="2038166"/>
                </a:cubicBezTo>
                <a:cubicBezTo>
                  <a:pt x="137600" y="2042036"/>
                  <a:pt x="144459" y="2031565"/>
                  <a:pt x="137962" y="1997188"/>
                </a:cubicBezTo>
                <a:cubicBezTo>
                  <a:pt x="127856" y="1943690"/>
                  <a:pt x="143015" y="1916371"/>
                  <a:pt x="183441" y="1930941"/>
                </a:cubicBezTo>
                <a:cubicBezTo>
                  <a:pt x="220978" y="1944601"/>
                  <a:pt x="224948" y="1924568"/>
                  <a:pt x="214842" y="1894062"/>
                </a:cubicBezTo>
                <a:cubicBezTo>
                  <a:pt x="200405" y="1849671"/>
                  <a:pt x="216827" y="1815295"/>
                  <a:pt x="228017" y="1777960"/>
                </a:cubicBezTo>
                <a:cubicBezTo>
                  <a:pt x="245162" y="1721045"/>
                  <a:pt x="237944" y="1693272"/>
                  <a:pt x="200946" y="1650929"/>
                </a:cubicBezTo>
                <a:cubicBezTo>
                  <a:pt x="180193" y="1627251"/>
                  <a:pt x="157815" y="1607219"/>
                  <a:pt x="127675" y="1586731"/>
                </a:cubicBezTo>
                <a:cubicBezTo>
                  <a:pt x="197157" y="1575576"/>
                  <a:pt x="124246" y="1538013"/>
                  <a:pt x="148791" y="1514564"/>
                </a:cubicBezTo>
                <a:cubicBezTo>
                  <a:pt x="197878" y="1505003"/>
                  <a:pt x="237944" y="1579673"/>
                  <a:pt x="304718" y="1558274"/>
                </a:cubicBezTo>
                <a:cubicBezTo>
                  <a:pt x="222243" y="1493618"/>
                  <a:pt x="131104" y="1472448"/>
                  <a:pt x="71369" y="1386396"/>
                </a:cubicBezTo>
                <a:cubicBezTo>
                  <a:pt x="85084" y="1366817"/>
                  <a:pt x="98799" y="1385029"/>
                  <a:pt x="110530" y="1377745"/>
                </a:cubicBezTo>
                <a:cubicBezTo>
                  <a:pt x="110169" y="1373192"/>
                  <a:pt x="111073" y="1366361"/>
                  <a:pt x="108906" y="1364313"/>
                </a:cubicBezTo>
                <a:cubicBezTo>
                  <a:pt x="64330" y="1317416"/>
                  <a:pt x="63607" y="1316279"/>
                  <a:pt x="111433" y="1281675"/>
                </a:cubicBezTo>
                <a:cubicBezTo>
                  <a:pt x="128217" y="1269609"/>
                  <a:pt x="126772" y="1258909"/>
                  <a:pt x="117930" y="1243657"/>
                </a:cubicBezTo>
                <a:cubicBezTo>
                  <a:pt x="111612" y="1232957"/>
                  <a:pt x="104033" y="1223395"/>
                  <a:pt x="107643" y="1199947"/>
                </a:cubicBezTo>
                <a:cubicBezTo>
                  <a:pt x="133810" y="1229998"/>
                  <a:pt x="260321" y="1220208"/>
                  <a:pt x="282700" y="1217021"/>
                </a:cubicBezTo>
                <a:cubicBezTo>
                  <a:pt x="307786" y="1213607"/>
                  <a:pt x="332510" y="1199037"/>
                  <a:pt x="358858" y="1207003"/>
                </a:cubicBezTo>
                <a:cubicBezTo>
                  <a:pt x="379973" y="1213381"/>
                  <a:pt x="477788" y="1275073"/>
                  <a:pt x="491685" y="1204273"/>
                </a:cubicBezTo>
                <a:cubicBezTo>
                  <a:pt x="492408" y="1200857"/>
                  <a:pt x="531930" y="1208826"/>
                  <a:pt x="553226" y="1212696"/>
                </a:cubicBezTo>
                <a:cubicBezTo>
                  <a:pt x="571995" y="1215883"/>
                  <a:pt x="593110" y="1229998"/>
                  <a:pt x="605743" y="1201769"/>
                </a:cubicBezTo>
                <a:cubicBezTo>
                  <a:pt x="613143" y="1185150"/>
                  <a:pt x="582643" y="1153051"/>
                  <a:pt x="555391" y="1150320"/>
                </a:cubicBezTo>
                <a:cubicBezTo>
                  <a:pt x="531749" y="1147814"/>
                  <a:pt x="507025" y="1144172"/>
                  <a:pt x="484466" y="1151001"/>
                </a:cubicBezTo>
                <a:cubicBezTo>
                  <a:pt x="456674" y="1159198"/>
                  <a:pt x="441696" y="1145994"/>
                  <a:pt x="433934" y="1117538"/>
                </a:cubicBezTo>
                <a:cubicBezTo>
                  <a:pt x="425273" y="1086122"/>
                  <a:pt x="408668" y="1071550"/>
                  <a:pt x="385749" y="1056980"/>
                </a:cubicBezTo>
                <a:cubicBezTo>
                  <a:pt x="330163" y="1021696"/>
                  <a:pt x="276744" y="980946"/>
                  <a:pt x="215745" y="960456"/>
                </a:cubicBezTo>
                <a:cubicBezTo>
                  <a:pt x="203653" y="956358"/>
                  <a:pt x="190298" y="950894"/>
                  <a:pt x="184704" y="923805"/>
                </a:cubicBezTo>
                <a:cubicBezTo>
                  <a:pt x="349836" y="964326"/>
                  <a:pt x="500349" y="1069958"/>
                  <a:pt x="670713" y="1063811"/>
                </a:cubicBezTo>
                <a:cubicBezTo>
                  <a:pt x="624151" y="1030346"/>
                  <a:pt x="570192" y="1028524"/>
                  <a:pt x="520561" y="1005076"/>
                </a:cubicBezTo>
                <a:cubicBezTo>
                  <a:pt x="555753" y="987546"/>
                  <a:pt x="588779" y="1005759"/>
                  <a:pt x="622167" y="1015777"/>
                </a:cubicBezTo>
                <a:cubicBezTo>
                  <a:pt x="650140" y="1023970"/>
                  <a:pt x="675405" y="1025337"/>
                  <a:pt x="678473" y="976393"/>
                </a:cubicBezTo>
                <a:cubicBezTo>
                  <a:pt x="677389" y="973205"/>
                  <a:pt x="677570" y="969107"/>
                  <a:pt x="677751" y="965238"/>
                </a:cubicBezTo>
                <a:cubicBezTo>
                  <a:pt x="668365" y="944976"/>
                  <a:pt x="653749" y="934504"/>
                  <a:pt x="636423" y="928584"/>
                </a:cubicBezTo>
                <a:cubicBezTo>
                  <a:pt x="625955" y="924942"/>
                  <a:pt x="612060" y="919478"/>
                  <a:pt x="612239" y="904909"/>
                </a:cubicBezTo>
                <a:cubicBezTo>
                  <a:pt x="612781" y="850955"/>
                  <a:pt x="579394" y="835246"/>
                  <a:pt x="546007" y="819539"/>
                </a:cubicBezTo>
                <a:cubicBezTo>
                  <a:pt x="564596" y="792676"/>
                  <a:pt x="579213" y="812481"/>
                  <a:pt x="593290" y="810433"/>
                </a:cubicBezTo>
                <a:cubicBezTo>
                  <a:pt x="602495" y="809067"/>
                  <a:pt x="610796" y="806563"/>
                  <a:pt x="610796" y="792676"/>
                </a:cubicBezTo>
                <a:cubicBezTo>
                  <a:pt x="610977" y="781065"/>
                  <a:pt x="606645" y="767861"/>
                  <a:pt x="597622" y="767635"/>
                </a:cubicBezTo>
                <a:cubicBezTo>
                  <a:pt x="541135" y="765585"/>
                  <a:pt x="509913" y="690914"/>
                  <a:pt x="451260" y="690687"/>
                </a:cubicBezTo>
                <a:cubicBezTo>
                  <a:pt x="416248" y="690687"/>
                  <a:pt x="469488" y="648571"/>
                  <a:pt x="439891" y="631042"/>
                </a:cubicBezTo>
                <a:cubicBezTo>
                  <a:pt x="433393" y="627171"/>
                  <a:pt x="456855" y="621254"/>
                  <a:pt x="467323" y="622164"/>
                </a:cubicBezTo>
                <a:cubicBezTo>
                  <a:pt x="477609" y="623074"/>
                  <a:pt x="486813" y="634229"/>
                  <a:pt x="499265" y="626261"/>
                </a:cubicBezTo>
                <a:cubicBezTo>
                  <a:pt x="506123" y="597806"/>
                  <a:pt x="488438" y="587332"/>
                  <a:pt x="473818" y="579365"/>
                </a:cubicBezTo>
                <a:cubicBezTo>
                  <a:pt x="440070" y="560925"/>
                  <a:pt x="407224" y="538615"/>
                  <a:pt x="370228" y="532013"/>
                </a:cubicBezTo>
                <a:cubicBezTo>
                  <a:pt x="357055" y="529737"/>
                  <a:pt x="389177" y="499231"/>
                  <a:pt x="395494" y="488532"/>
                </a:cubicBezTo>
                <a:cubicBezTo>
                  <a:pt x="376883" y="474474"/>
                  <a:pt x="357801" y="462263"/>
                  <a:pt x="338331" y="451478"/>
                </a:cubicBezTo>
                <a:lnTo>
                  <a:pt x="331729" y="448316"/>
                </a:lnTo>
                <a:lnTo>
                  <a:pt x="333477" y="428106"/>
                </a:lnTo>
                <a:cubicBezTo>
                  <a:pt x="333477" y="428106"/>
                  <a:pt x="322127" y="376930"/>
                  <a:pt x="314427" y="351906"/>
                </a:cubicBezTo>
                <a:lnTo>
                  <a:pt x="296726" y="307655"/>
                </a:lnTo>
                <a:lnTo>
                  <a:pt x="312139" y="309596"/>
                </a:lnTo>
                <a:cubicBezTo>
                  <a:pt x="327682" y="313807"/>
                  <a:pt x="343879" y="321889"/>
                  <a:pt x="357956" y="329174"/>
                </a:cubicBezTo>
                <a:cubicBezTo>
                  <a:pt x="381237" y="341238"/>
                  <a:pt x="403435" y="344425"/>
                  <a:pt x="434297" y="329174"/>
                </a:cubicBezTo>
                <a:cubicBezTo>
                  <a:pt x="406324" y="319841"/>
                  <a:pt x="384846" y="311645"/>
                  <a:pt x="362829" y="305953"/>
                </a:cubicBezTo>
                <a:cubicBezTo>
                  <a:pt x="345323" y="301400"/>
                  <a:pt x="387012" y="282960"/>
                  <a:pt x="408307" y="285237"/>
                </a:cubicBezTo>
                <a:cubicBezTo>
                  <a:pt x="438085" y="288423"/>
                  <a:pt x="421302" y="276586"/>
                  <a:pt x="416248" y="260195"/>
                </a:cubicBezTo>
                <a:cubicBezTo>
                  <a:pt x="410835" y="242665"/>
                  <a:pt x="426897" y="237203"/>
                  <a:pt x="437003" y="240844"/>
                </a:cubicBezTo>
                <a:cubicBezTo>
                  <a:pt x="475803" y="255187"/>
                  <a:pt x="514425" y="229917"/>
                  <a:pt x="554491" y="250407"/>
                </a:cubicBezTo>
                <a:cubicBezTo>
                  <a:pt x="544384" y="199867"/>
                  <a:pt x="522546" y="177784"/>
                  <a:pt x="476887" y="170726"/>
                </a:cubicBezTo>
                <a:cubicBezTo>
                  <a:pt x="459741" y="167996"/>
                  <a:pt x="441876" y="172093"/>
                  <a:pt x="427076" y="157522"/>
                </a:cubicBezTo>
                <a:cubicBezTo>
                  <a:pt x="418594" y="149101"/>
                  <a:pt x="409030" y="139084"/>
                  <a:pt x="415707" y="123603"/>
                </a:cubicBezTo>
                <a:cubicBezTo>
                  <a:pt x="420400" y="112674"/>
                  <a:pt x="430506" y="112674"/>
                  <a:pt x="438808" y="116318"/>
                </a:cubicBezTo>
                <a:cubicBezTo>
                  <a:pt x="475984" y="132483"/>
                  <a:pt x="514786" y="138400"/>
                  <a:pt x="553586" y="144320"/>
                </a:cubicBezTo>
                <a:cubicBezTo>
                  <a:pt x="559543" y="145230"/>
                  <a:pt x="566220" y="148191"/>
                  <a:pt x="572898" y="133164"/>
                </a:cubicBezTo>
                <a:cubicBezTo>
                  <a:pt x="500349" y="108805"/>
                  <a:pt x="431408" y="74202"/>
                  <a:pt x="356874" y="60770"/>
                </a:cubicBezTo>
                <a:cubicBezTo>
                  <a:pt x="357956" y="54397"/>
                  <a:pt x="359038" y="48022"/>
                  <a:pt x="360122" y="41649"/>
                </a:cubicBezTo>
                <a:cubicBezTo>
                  <a:pt x="418413" y="50753"/>
                  <a:pt x="476707" y="59859"/>
                  <a:pt x="550338" y="71243"/>
                </a:cubicBezTo>
                <a:cubicBezTo>
                  <a:pt x="505041" y="35045"/>
                  <a:pt x="462269" y="47111"/>
                  <a:pt x="428701" y="15013"/>
                </a:cubicBezTo>
                <a:cubicBezTo>
                  <a:pt x="435018" y="2833"/>
                  <a:pt x="442643" y="-241"/>
                  <a:pt x="450539" y="15"/>
                </a:cubicBezTo>
                <a:close/>
              </a:path>
            </a:pathLst>
          </a:custGeom>
        </p:spPr>
      </p:pic>
      <p:sp>
        <p:nvSpPr>
          <p:cNvPr id="7" name="header"/>
          <p:cNvSpPr>
            <a:spLocks noGrp="1"/>
          </p:cNvSpPr>
          <p:nvPr>
            <p:ph type="title" idx="4294967295"/>
          </p:nvPr>
        </p:nvSpPr>
        <p:spPr>
          <a:xfrm>
            <a:off x="535219" y="3358540"/>
            <a:ext cx="10278301" cy="1181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Regional Market Insights</a:t>
            </a:r>
          </a:p>
        </p:txBody>
      </p:sp>
      <p:pic>
        <p:nvPicPr>
          <p:cNvPr id="5" name="list-item-img3"/>
          <p:cNvPicPr>
            <a:picLocks noChangeAspect="1"/>
          </p:cNvPicPr>
          <p:nvPr/>
        </p:nvPicPr>
        <p:blipFill rotWithShape="1">
          <a:blip r:embed="rId4"/>
          <a:srcRect r="25505"/>
          <a:stretch/>
        </p:blipFill>
        <p:spPr>
          <a:xfrm>
            <a:off x="8556350" y="10"/>
            <a:ext cx="3635653" cy="3660317"/>
          </a:xfrm>
          <a:custGeom>
            <a:avLst/>
            <a:gdLst/>
            <a:ahLst/>
            <a:cxnLst/>
            <a:rect l="l" t="t" r="r" b="b"/>
            <a:pathLst>
              <a:path w="3635653" h="3660327">
                <a:moveTo>
                  <a:pt x="402121" y="0"/>
                </a:moveTo>
                <a:lnTo>
                  <a:pt x="3635653" y="0"/>
                </a:lnTo>
                <a:lnTo>
                  <a:pt x="3635653" y="3605403"/>
                </a:lnTo>
                <a:lnTo>
                  <a:pt x="3616543" y="3610878"/>
                </a:lnTo>
                <a:cubicBezTo>
                  <a:pt x="3510165" y="3637200"/>
                  <a:pt x="3401766" y="3654952"/>
                  <a:pt x="3290337" y="3659389"/>
                </a:cubicBezTo>
                <a:cubicBezTo>
                  <a:pt x="3106332" y="3666430"/>
                  <a:pt x="1510274" y="3659697"/>
                  <a:pt x="861903" y="2652440"/>
                </a:cubicBezTo>
                <a:cubicBezTo>
                  <a:pt x="849470" y="2647542"/>
                  <a:pt x="835485" y="2634687"/>
                  <a:pt x="831133" y="2622444"/>
                </a:cubicBezTo>
                <a:cubicBezTo>
                  <a:pt x="810307" y="2565210"/>
                  <a:pt x="759333" y="2540419"/>
                  <a:pt x="713332" y="2509507"/>
                </a:cubicBezTo>
                <a:cubicBezTo>
                  <a:pt x="672925" y="2482267"/>
                  <a:pt x="630030" y="2453803"/>
                  <a:pt x="613246" y="2407892"/>
                </a:cubicBezTo>
                <a:cubicBezTo>
                  <a:pt x="591178" y="2346680"/>
                  <a:pt x="653963" y="2396875"/>
                  <a:pt x="665465" y="2373614"/>
                </a:cubicBezTo>
                <a:cubicBezTo>
                  <a:pt x="641532" y="2341785"/>
                  <a:pt x="604543" y="2312707"/>
                  <a:pt x="594908" y="2276592"/>
                </a:cubicBezTo>
                <a:cubicBezTo>
                  <a:pt x="559787" y="2146208"/>
                  <a:pt x="483946" y="2051328"/>
                  <a:pt x="370497" y="1977567"/>
                </a:cubicBezTo>
                <a:cubicBezTo>
                  <a:pt x="337860" y="1956449"/>
                  <a:pt x="316415" y="1917884"/>
                  <a:pt x="271969" y="1911765"/>
                </a:cubicBezTo>
                <a:cubicBezTo>
                  <a:pt x="173127" y="1898297"/>
                  <a:pt x="204209" y="1793011"/>
                  <a:pt x="151990" y="1746183"/>
                </a:cubicBezTo>
                <a:cubicBezTo>
                  <a:pt x="142044" y="1737306"/>
                  <a:pt x="133031" y="1719862"/>
                  <a:pt x="134895" y="1707927"/>
                </a:cubicBezTo>
                <a:cubicBezTo>
                  <a:pt x="137691" y="1690784"/>
                  <a:pt x="149504" y="1674564"/>
                  <a:pt x="159450" y="1659260"/>
                </a:cubicBezTo>
                <a:cubicBezTo>
                  <a:pt x="169707" y="1643958"/>
                  <a:pt x="185247" y="1630489"/>
                  <a:pt x="177788" y="1610290"/>
                </a:cubicBezTo>
                <a:cubicBezTo>
                  <a:pt x="174683" y="1602027"/>
                  <a:pt x="176855" y="1573257"/>
                  <a:pt x="153855" y="1595904"/>
                </a:cubicBezTo>
                <a:cubicBezTo>
                  <a:pt x="90759" y="1658037"/>
                  <a:pt x="54081" y="1599274"/>
                  <a:pt x="0" y="1571114"/>
                </a:cubicBezTo>
                <a:cubicBezTo>
                  <a:pt x="43514" y="1542037"/>
                  <a:pt x="82677" y="1521532"/>
                  <a:pt x="89205" y="1478072"/>
                </a:cubicBezTo>
                <a:cubicBezTo>
                  <a:pt x="102570" y="1388394"/>
                  <a:pt x="159758" y="1347382"/>
                  <a:pt x="246479" y="1339424"/>
                </a:cubicBezTo>
                <a:cubicBezTo>
                  <a:pt x="214465" y="1252808"/>
                  <a:pt x="214465" y="1252808"/>
                  <a:pt x="317968" y="1240870"/>
                </a:cubicBezTo>
                <a:cubicBezTo>
                  <a:pt x="278183" y="1185780"/>
                  <a:pt x="278183" y="1171701"/>
                  <a:pt x="326361" y="1152725"/>
                </a:cubicBezTo>
                <a:cubicBezTo>
                  <a:pt x="372673" y="1134666"/>
                  <a:pt x="423957" y="1128545"/>
                  <a:pt x="466852" y="1100695"/>
                </a:cubicBezTo>
                <a:cubicBezTo>
                  <a:pt x="427377" y="1030299"/>
                  <a:pt x="416187" y="948581"/>
                  <a:pt x="334753" y="914300"/>
                </a:cubicBezTo>
                <a:cubicBezTo>
                  <a:pt x="322010" y="909097"/>
                  <a:pt x="313307" y="887979"/>
                  <a:pt x="321386" y="875737"/>
                </a:cubicBezTo>
                <a:cubicBezTo>
                  <a:pt x="350915" y="831359"/>
                  <a:pt x="308644" y="747189"/>
                  <a:pt x="400645" y="737702"/>
                </a:cubicBezTo>
                <a:cubicBezTo>
                  <a:pt x="412147" y="736784"/>
                  <a:pt x="422716" y="727601"/>
                  <a:pt x="413701" y="715664"/>
                </a:cubicBezTo>
                <a:cubicBezTo>
                  <a:pt x="382618" y="674041"/>
                  <a:pt x="420228" y="676794"/>
                  <a:pt x="442916" y="671592"/>
                </a:cubicBezTo>
                <a:cubicBezTo>
                  <a:pt x="470270" y="665166"/>
                  <a:pt x="501352" y="683528"/>
                  <a:pt x="526840" y="660880"/>
                </a:cubicBezTo>
                <a:cubicBezTo>
                  <a:pt x="520932" y="637006"/>
                  <a:pt x="498866" y="637312"/>
                  <a:pt x="483325" y="629661"/>
                </a:cubicBezTo>
                <a:cubicBezTo>
                  <a:pt x="437945" y="607624"/>
                  <a:pt x="400956" y="581304"/>
                  <a:pt x="398780" y="524068"/>
                </a:cubicBezTo>
                <a:cubicBezTo>
                  <a:pt x="397228" y="477853"/>
                  <a:pt x="392254" y="437148"/>
                  <a:pt x="455041" y="423067"/>
                </a:cubicBezTo>
                <a:cubicBezTo>
                  <a:pt x="481149" y="417251"/>
                  <a:pt x="473687" y="383892"/>
                  <a:pt x="458768" y="367363"/>
                </a:cubicBezTo>
                <a:cubicBezTo>
                  <a:pt x="432038" y="337982"/>
                  <a:pt x="409972" y="298806"/>
                  <a:pt x="363968" y="296052"/>
                </a:cubicBezTo>
                <a:cubicBezTo>
                  <a:pt x="335995" y="294216"/>
                  <a:pt x="314548" y="281971"/>
                  <a:pt x="292481" y="267894"/>
                </a:cubicBezTo>
                <a:cubicBezTo>
                  <a:pt x="276630" y="257791"/>
                  <a:pt x="257670" y="249223"/>
                  <a:pt x="259533" y="227493"/>
                </a:cubicBezTo>
                <a:cubicBezTo>
                  <a:pt x="261399" y="206680"/>
                  <a:pt x="279736" y="198111"/>
                  <a:pt x="298387" y="193826"/>
                </a:cubicBezTo>
                <a:cubicBezTo>
                  <a:pt x="360552" y="180054"/>
                  <a:pt x="418983" y="159853"/>
                  <a:pt x="470893" y="113638"/>
                </a:cubicBezTo>
                <a:cubicBezTo>
                  <a:pt x="436390" y="89152"/>
                  <a:pt x="403444" y="71400"/>
                  <a:pt x="377957" y="46608"/>
                </a:cubicBezTo>
                <a:cubicBezTo>
                  <a:pt x="370264" y="39110"/>
                  <a:pt x="371678" y="29598"/>
                  <a:pt x="380092" y="18562"/>
                </a:cubicBezTo>
                <a:close/>
              </a:path>
            </a:pathLst>
          </a:cu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A657A3-6185-E499-2DAA-A9FE2F0FEC8F}"/>
              </a:ext>
            </a:extLst>
          </p:cNvPr>
          <p:cNvCxnSpPr>
            <a:cxnSpLocks/>
          </p:cNvCxnSpPr>
          <p:nvPr/>
        </p:nvCxnSpPr>
        <p:spPr>
          <a:xfrm>
            <a:off x="621454" y="4539939"/>
            <a:ext cx="11166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CBB086-B37B-EFA9-04DE-008F1982B13E}"/>
              </a:ext>
            </a:extLst>
          </p:cNvPr>
          <p:cNvSpPr txBox="1"/>
          <p:nvPr/>
        </p:nvSpPr>
        <p:spPr>
          <a:xfrm>
            <a:off x="535219" y="4593372"/>
            <a:ext cx="11314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Top Performing Cities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New York City, Los Angeles, and Hawaii have emerged as the top-performing cities in the Airbnb market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, with significant growth in total rentals and average prices.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89A52-8D65-74E1-6FD1-4EA8095B2498}"/>
              </a:ext>
            </a:extLst>
          </p:cNvPr>
          <p:cNvSpPr txBox="1"/>
          <p:nvPr/>
        </p:nvSpPr>
        <p:spPr>
          <a:xfrm>
            <a:off x="535219" y="5906305"/>
            <a:ext cx="1131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These cities present lucrative opportunities for investors and businesses seeking to capitalize on the flourishing vacation rental industry. However, they also pose the 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highest competition to break into market. 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D3647-45AC-ABE2-8BD0-F51C1A1DA8F8}"/>
              </a:ext>
            </a:extLst>
          </p:cNvPr>
          <p:cNvGrpSpPr/>
          <p:nvPr/>
        </p:nvGrpSpPr>
        <p:grpSpPr>
          <a:xfrm>
            <a:off x="166810" y="84590"/>
            <a:ext cx="7361748" cy="720243"/>
            <a:chOff x="1355530" y="1049530"/>
            <a:chExt cx="4157530" cy="7202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77F250-4646-91D4-C364-187AFC70D0D3}"/>
                </a:ext>
              </a:extLst>
            </p:cNvPr>
            <p:cNvSpPr txBox="1"/>
            <p:nvPr/>
          </p:nvSpPr>
          <p:spPr>
            <a:xfrm>
              <a:off x="1355530" y="1049530"/>
              <a:ext cx="4157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Consumer Behavior Analysis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4BC3A8-5A81-E4A4-7337-C1A95C8C4DF6}"/>
                </a:ext>
              </a:extLst>
            </p:cNvPr>
            <p:cNvCxnSpPr/>
            <p:nvPr/>
          </p:nvCxnSpPr>
          <p:spPr>
            <a:xfrm>
              <a:off x="1419752" y="1769773"/>
              <a:ext cx="40703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3277BD-1275-A1FC-DE7D-E483DC85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549" y="84590"/>
            <a:ext cx="4060581" cy="32687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E4F69-6FFF-C459-ECF4-295B61FE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49" y="3501292"/>
            <a:ext cx="4060580" cy="32721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691F55-2F59-4183-7BC4-10D9D028A949}"/>
              </a:ext>
            </a:extLst>
          </p:cNvPr>
          <p:cNvGrpSpPr/>
          <p:nvPr/>
        </p:nvGrpSpPr>
        <p:grpSpPr>
          <a:xfrm>
            <a:off x="7752927" y="0"/>
            <a:ext cx="314113" cy="6858000"/>
            <a:chOff x="5926048" y="0"/>
            <a:chExt cx="38413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C07363-A549-7A28-D57A-0EED1688D66A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EA1111-14EE-67FB-58E4-BEACADF027C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AB09D9-90FF-FCB1-9A20-F11070998C12}"/>
              </a:ext>
            </a:extLst>
          </p:cNvPr>
          <p:cNvSpPr txBox="1"/>
          <p:nvPr/>
        </p:nvSpPr>
        <p:spPr>
          <a:xfrm>
            <a:off x="232833" y="985520"/>
            <a:ext cx="516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Considerations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5153A4-584D-9D08-3E70-5EDD048D7D0D}"/>
              </a:ext>
            </a:extLst>
          </p:cNvPr>
          <p:cNvCxnSpPr/>
          <p:nvPr/>
        </p:nvCxnSpPr>
        <p:spPr>
          <a:xfrm>
            <a:off x="290687" y="1387525"/>
            <a:ext cx="72073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85A15D-3FDC-D9C1-F84B-90091E1B334B}"/>
              </a:ext>
            </a:extLst>
          </p:cNvPr>
          <p:cNvSpPr txBox="1"/>
          <p:nvPr/>
        </p:nvSpPr>
        <p:spPr>
          <a:xfrm>
            <a:off x="295344" y="1461438"/>
            <a:ext cx="720273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Consumers prefer Entire Homes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compared to Private Rooms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Global pandemic may have affected consumers’ rental city preference,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shown by decreasing rentals in Jersey City (-47.19%) and New York (-6.17%)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Prices increases from 2020 to 2023 in </a:t>
            </a:r>
            <a:r>
              <a:rPr lang="en-US" sz="1600" b="1" u="sng" dirty="0">
                <a:latin typeface="Poppins Regular" panose="00000500000000000000" pitchFamily="2" charset="0"/>
                <a:cs typeface="Poppins Regular" panose="00000500000000000000" pitchFamily="2" charset="0"/>
              </a:rPr>
              <a:t>most</a:t>
            </a: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 popular cities,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e.g., New York’s average price increased by 33.89%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Contrastingly, cities like Columbus (-59.5%), Twin Cities </a:t>
            </a:r>
            <a:b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</a:b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(-54.3%), and Salem (-41.1%) saw significant decreases indicating lower willingness to pay in these cities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Regular" panose="00000500000000000000" pitchFamily="2" charset="0"/>
                <a:cs typeface="Poppins Regular" panose="00000500000000000000" pitchFamily="2" charset="0"/>
              </a:rPr>
              <a:t>Slight correlation between rental availability and number of reviews,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Regular" panose="00000500000000000000" pitchFamily="2" charset="0"/>
                <a:cs typeface="Poppins Regular" panose="00000500000000000000" pitchFamily="2" charset="0"/>
              </a:rPr>
              <a:t>indicating consumers prefer to rent places which have been validated/vetted by their peers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Consumers showing trend towards longer stays booking preferences,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there </a:t>
            </a:r>
            <a:r>
              <a:rPr lang="en-US" sz="1600" b="0" dirty="0">
                <a:latin typeface="Poppins Regular" panose="00000500000000000000" pitchFamily="2" charset="0"/>
                <a:cs typeface="Poppins Regular" panose="00000500000000000000" pitchFamily="2" charset="0"/>
              </a:rPr>
              <a:t>was a 33.33% increase on the average minimum number of nights booked year over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28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DB57AB-71F4-7E9C-AE3C-29BDA386548B}"/>
              </a:ext>
            </a:extLst>
          </p:cNvPr>
          <p:cNvSpPr/>
          <p:nvPr/>
        </p:nvSpPr>
        <p:spPr>
          <a:xfrm>
            <a:off x="6736080" y="-1"/>
            <a:ext cx="5455916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10" y="294538"/>
            <a:ext cx="1087994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Pricing Analysis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288A08-E721-A6C5-173D-237D647D11FA}"/>
              </a:ext>
            </a:extLst>
          </p:cNvPr>
          <p:cNvGrpSpPr/>
          <p:nvPr/>
        </p:nvGrpSpPr>
        <p:grpSpPr>
          <a:xfrm>
            <a:off x="6533727" y="0"/>
            <a:ext cx="314113" cy="6858000"/>
            <a:chOff x="5926048" y="0"/>
            <a:chExt cx="384135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D2B976-79A1-2A32-6FDB-5ADB523C5427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B198FB-01E3-25D5-3D40-A787EDD6B2A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D7898E2-9421-3D50-0CD7-59901C34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94" y="3403431"/>
            <a:ext cx="5093465" cy="3296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45EBDC-BB77-C544-7B70-8281C700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538" y="50058"/>
            <a:ext cx="5067968" cy="328033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58DFA9-F8F6-98D8-FC93-059379965419}"/>
              </a:ext>
            </a:extLst>
          </p:cNvPr>
          <p:cNvGrpSpPr/>
          <p:nvPr/>
        </p:nvGrpSpPr>
        <p:grpSpPr>
          <a:xfrm>
            <a:off x="404079" y="1767840"/>
            <a:ext cx="5966158" cy="402005"/>
            <a:chOff x="404078" y="1767840"/>
            <a:chExt cx="7265245" cy="402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A56439-DFE4-A999-95FF-0A00F6CF42CC}"/>
                </a:ext>
              </a:extLst>
            </p:cNvPr>
            <p:cNvSpPr txBox="1"/>
            <p:nvPr/>
          </p:nvSpPr>
          <p:spPr>
            <a:xfrm>
              <a:off x="404078" y="1767840"/>
              <a:ext cx="516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Insights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1B70F9-4CE8-8EC1-959F-697AA6956149}"/>
                </a:ext>
              </a:extLst>
            </p:cNvPr>
            <p:cNvCxnSpPr/>
            <p:nvPr/>
          </p:nvCxnSpPr>
          <p:spPr>
            <a:xfrm>
              <a:off x="461932" y="2169845"/>
              <a:ext cx="720739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E62BF06-714F-B2E0-ACA0-805B315FEAE0}"/>
              </a:ext>
            </a:extLst>
          </p:cNvPr>
          <p:cNvSpPr txBox="1"/>
          <p:nvPr/>
        </p:nvSpPr>
        <p:spPr>
          <a:xfrm>
            <a:off x="387610" y="2243227"/>
            <a:ext cx="591864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A </a:t>
            </a:r>
            <a:r>
              <a:rPr lang="en-US" sz="1400" b="1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relevantcorrelation</a:t>
            </a: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 (-0.3) exists between average price  and minimum number of nights,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indicating our pricing should consider how many nights we’ll require a renter to book and their willingness to pay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400" i="1" dirty="0">
                <a:latin typeface="Poppins Regular" panose="00000500000000000000" pitchFamily="2" charset="0"/>
                <a:cs typeface="Poppins Regular" panose="00000500000000000000" pitchFamily="2" charset="0"/>
              </a:rPr>
              <a:t>The lower the price, the more minimum nights we should require our consumer to book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Comparing pricing changes year over year unveils the competitive landscape and pricing dynamics: </a:t>
            </a:r>
            <a:endParaRPr lang="en-US" sz="14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an increase of 106.4% in avg. pricing YoY 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well as a decline in availability %</a:t>
            </a:r>
            <a:endParaRPr lang="en-US" sz="14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Contrastingly, Jersey City saw an increase of 71.31% in pricing,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yet increase in availability %</a:t>
            </a:r>
            <a:endParaRPr lang="en-US" sz="14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0" lvl="1">
              <a:spcAft>
                <a:spcPts val="1200"/>
              </a:spcAft>
            </a:pP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This analysis equips our business with the knowledge to optimize pricing strategies and enhance revenue generation.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76940-3108-7CC4-750D-BF0250B1AF12}"/>
              </a:ext>
            </a:extLst>
          </p:cNvPr>
          <p:cNvSpPr txBox="1"/>
          <p:nvPr/>
        </p:nvSpPr>
        <p:spPr>
          <a:xfrm>
            <a:off x="10756787" y="554973"/>
            <a:ext cx="939014" cy="338554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 = 0.03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A521D-58F5-4824-9AC0-ABCC555E6D14}"/>
              </a:ext>
            </a:extLst>
          </p:cNvPr>
          <p:cNvSpPr txBox="1"/>
          <p:nvPr/>
        </p:nvSpPr>
        <p:spPr>
          <a:xfrm>
            <a:off x="10756787" y="3825816"/>
            <a:ext cx="939014" cy="338554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 = 0.03</a:t>
            </a:r>
          </a:p>
        </p:txBody>
      </p:sp>
    </p:spTree>
    <p:extLst>
      <p:ext uri="{BB962C8B-B14F-4D97-AF65-F5344CB8AC3E}">
        <p14:creationId xmlns:p14="http://schemas.microsoft.com/office/powerpoint/2010/main" val="385632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Blue candlestick chart">
            <a:extLst>
              <a:ext uri="{FF2B5EF4-FFF2-40B4-BE49-F238E27FC236}">
                <a16:creationId xmlns:a16="http://schemas.microsoft.com/office/drawing/2014/main" id="{225FA050-B56D-3C72-FBC6-BFD98056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9636" b="6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9138E-4976-4272-3CF3-5D93B5C34A05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Lexi</a:t>
            </a:r>
          </a:p>
        </p:txBody>
      </p:sp>
    </p:spTree>
    <p:extLst>
      <p:ext uri="{BB962C8B-B14F-4D97-AF65-F5344CB8AC3E}">
        <p14:creationId xmlns:p14="http://schemas.microsoft.com/office/powerpoint/2010/main" val="295306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D3647-45AC-ABE2-8BD0-F51C1A1DA8F8}"/>
              </a:ext>
            </a:extLst>
          </p:cNvPr>
          <p:cNvGrpSpPr/>
          <p:nvPr/>
        </p:nvGrpSpPr>
        <p:grpSpPr>
          <a:xfrm>
            <a:off x="166810" y="84590"/>
            <a:ext cx="11781350" cy="720243"/>
            <a:chOff x="1355530" y="1049530"/>
            <a:chExt cx="4157530" cy="7202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77F250-4646-91D4-C364-187AFC70D0D3}"/>
                </a:ext>
              </a:extLst>
            </p:cNvPr>
            <p:cNvSpPr txBox="1"/>
            <p:nvPr/>
          </p:nvSpPr>
          <p:spPr>
            <a:xfrm>
              <a:off x="1355530" y="1049530"/>
              <a:ext cx="4157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Opportunity Analysis (1/2)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4BC3A8-5A81-E4A4-7337-C1A95C8C4D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5530" y="1769773"/>
              <a:ext cx="41345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004A453-6538-EBE1-B8C3-0CBF71D0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" y="919386"/>
            <a:ext cx="9423495" cy="28053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DC0BA2-96E6-5422-5E1E-6A752754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0" y="3830968"/>
            <a:ext cx="9423494" cy="2832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DF90C9-2FEF-797D-B7ED-AA85B076B17B}"/>
              </a:ext>
            </a:extLst>
          </p:cNvPr>
          <p:cNvSpPr txBox="1"/>
          <p:nvPr/>
        </p:nvSpPr>
        <p:spPr>
          <a:xfrm>
            <a:off x="9744164" y="2092030"/>
            <a:ext cx="2138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 significant increase in avg. pricing.</a:t>
            </a:r>
          </a:p>
          <a:p>
            <a:endParaRPr lang="en-US" sz="20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While an interesting finding, it becomes impactful when…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E74E93-C4A2-6379-B3CB-DAD904887634}"/>
              </a:ext>
            </a:extLst>
          </p:cNvPr>
          <p:cNvCxnSpPr>
            <a:cxnSpLocks/>
          </p:cNvCxnSpPr>
          <p:nvPr/>
        </p:nvCxnSpPr>
        <p:spPr>
          <a:xfrm flipH="1">
            <a:off x="853440" y="2458720"/>
            <a:ext cx="4246880" cy="1899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11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BDC84F-41A8-92EA-1303-4D2BD8BE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5" y="1066009"/>
            <a:ext cx="9468518" cy="278547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1155CA9-CE28-F507-47F6-C1E75818C611}"/>
              </a:ext>
            </a:extLst>
          </p:cNvPr>
          <p:cNvGrpSpPr/>
          <p:nvPr/>
        </p:nvGrpSpPr>
        <p:grpSpPr>
          <a:xfrm>
            <a:off x="362936" y="253209"/>
            <a:ext cx="11396717" cy="739337"/>
            <a:chOff x="362936" y="253209"/>
            <a:chExt cx="5133443" cy="7202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688C1B-8ABC-DC61-ED21-AF1CA589C4F5}"/>
                </a:ext>
              </a:extLst>
            </p:cNvPr>
            <p:cNvSpPr txBox="1"/>
            <p:nvPr/>
          </p:nvSpPr>
          <p:spPr>
            <a:xfrm>
              <a:off x="362936" y="253209"/>
              <a:ext cx="51334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Opportunity Analysis (2/2)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0947DF-60A6-0932-E848-AB178BEF6FF1}"/>
                </a:ext>
              </a:extLst>
            </p:cNvPr>
            <p:cNvCxnSpPr>
              <a:cxnSpLocks/>
            </p:cNvCxnSpPr>
            <p:nvPr/>
          </p:nvCxnSpPr>
          <p:spPr>
            <a:xfrm>
              <a:off x="362936" y="973452"/>
              <a:ext cx="513344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5B70946-EC3A-12B5-1F0A-7E2DDC17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3924944"/>
            <a:ext cx="9468518" cy="2807249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C0DE6F-5101-F86E-E974-D8DF1998B6BA}"/>
              </a:ext>
            </a:extLst>
          </p:cNvPr>
          <p:cNvCxnSpPr/>
          <p:nvPr/>
        </p:nvCxnSpPr>
        <p:spPr>
          <a:xfrm flipH="1">
            <a:off x="6388443" y="3089189"/>
            <a:ext cx="2323071" cy="1408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EBF7B4-2E18-6361-9F59-CA3DA95AAAD9}"/>
              </a:ext>
            </a:extLst>
          </p:cNvPr>
          <p:cNvSpPr txBox="1"/>
          <p:nvPr/>
        </p:nvSpPr>
        <p:spPr>
          <a:xfrm>
            <a:off x="9958305" y="2122894"/>
            <a:ext cx="21389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 significant decline in availability %. </a:t>
            </a:r>
          </a:p>
          <a:p>
            <a:endParaRPr lang="en-US" sz="20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Indicating increased interest from consumers in renting </a:t>
            </a:r>
            <a:r>
              <a:rPr lang="en-US" sz="2000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AirBnBs</a:t>
            </a: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 and willingness to pay. </a:t>
            </a:r>
          </a:p>
        </p:txBody>
      </p:sp>
    </p:spTree>
    <p:extLst>
      <p:ext uri="{BB962C8B-B14F-4D97-AF65-F5344CB8AC3E}">
        <p14:creationId xmlns:p14="http://schemas.microsoft.com/office/powerpoint/2010/main" val="229169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73" y="220223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Our Recommendation for Investment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4CB2E-31E8-56AB-40BA-9A7B035B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84" b="16280"/>
          <a:stretch/>
        </p:blipFill>
        <p:spPr>
          <a:xfrm>
            <a:off x="-13257" y="1328207"/>
            <a:ext cx="12205253" cy="2621280"/>
          </a:xfrm>
          <a:prstGeom prst="rect">
            <a:avLst/>
          </a:prstGeom>
        </p:spPr>
      </p:pic>
      <p:sp>
        <p:nvSpPr>
          <p:cNvPr id="6" name="body1">
            <a:extLst>
              <a:ext uri="{FF2B5EF4-FFF2-40B4-BE49-F238E27FC236}">
                <a16:creationId xmlns:a16="http://schemas.microsoft.com/office/drawing/2014/main" id="{CE6D7D20-F20C-6537-0E64-A21F2ED09B59}"/>
              </a:ext>
            </a:extLst>
          </p:cNvPr>
          <p:cNvSpPr txBox="1">
            <a:spLocks/>
          </p:cNvSpPr>
          <p:nvPr/>
        </p:nvSpPr>
        <p:spPr>
          <a:xfrm>
            <a:off x="229673" y="4296075"/>
            <a:ext cx="11738807" cy="2467436"/>
          </a:xfrm>
          <a:prstGeom prst="rect">
            <a:avLst/>
          </a:prstGeom>
          <a:noFill/>
          <a:ln>
            <a:noFill/>
          </a:ln>
        </p:spPr>
        <p:txBody>
          <a:bodyPr vert="horz" lIns="36000" tIns="144000" rIns="91440" bIns="720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Recommendation: Invest in </a:t>
            </a:r>
            <a:r>
              <a:rPr lang="en-US" dirty="0" err="1"/>
              <a:t>AirBnBs</a:t>
            </a:r>
            <a:r>
              <a:rPr lang="en-US" dirty="0"/>
              <a:t> in Clark County, i.e., Las Vegas metropolitan area</a:t>
            </a:r>
          </a:p>
          <a:p>
            <a:pPr lvl="4"/>
            <a:r>
              <a:rPr lang="en-US" sz="1600" dirty="0"/>
              <a:t>Evaluating the investment potential in emerging regions such as Nashville and Austin shows untapped opportunities and burgeoning markets. </a:t>
            </a:r>
          </a:p>
          <a:p>
            <a:pPr lvl="4"/>
            <a:r>
              <a:rPr lang="en-US" sz="1600" b="1" dirty="0"/>
              <a:t>However, Clark County seems greatest opportunity, </a:t>
            </a:r>
            <a:r>
              <a:rPr lang="en-US" sz="1600" dirty="0"/>
              <a:t>based on rental growth of 65.71%, price increase of 106.41%, less affected by a global crisis, great market dynamics (i.e., rental options and prices), and the greatest potential for a high return on investment (ROI).</a:t>
            </a:r>
          </a:p>
        </p:txBody>
      </p:sp>
    </p:spTree>
    <p:extLst>
      <p:ext uri="{BB962C8B-B14F-4D97-AF65-F5344CB8AC3E}">
        <p14:creationId xmlns:p14="http://schemas.microsoft.com/office/powerpoint/2010/main" val="6132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0" y="680720"/>
            <a:ext cx="12204000" cy="687557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4294967295"/>
          </p:nvPr>
        </p:nvSpPr>
        <p:spPr>
          <a:xfrm>
            <a:off x="1519238" y="3125788"/>
            <a:ext cx="10672762" cy="2757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 idx="4294967295"/>
          </p:nvPr>
        </p:nvSpPr>
        <p:spPr>
          <a:xfrm>
            <a:off x="1530350" y="1203325"/>
            <a:ext cx="10661650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r>
              <a:rPr lang="en-US" dirty="0"/>
              <a:t>                  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3A942-4ABE-E950-A78F-47B0A0058178}"/>
              </a:ext>
            </a:extLst>
          </p:cNvPr>
          <p:cNvSpPr txBox="1"/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              Background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" name="TextBox 3">
            <a:extLst>
              <a:ext uri="{FF2B5EF4-FFF2-40B4-BE49-F238E27FC236}">
                <a16:creationId xmlns:a16="http://schemas.microsoft.com/office/drawing/2014/main" id="{BFC97F23-8682-FC80-2062-7845568A2831}"/>
              </a:ext>
            </a:extLst>
          </p:cNvPr>
          <p:cNvSpPr txBox="1"/>
          <p:nvPr/>
        </p:nvSpPr>
        <p:spPr>
          <a:xfrm>
            <a:off x="904240" y="1593918"/>
            <a:ext cx="4504467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lvl="1" defTabSz="914400">
              <a:lnSpc>
                <a:spcPct val="90000"/>
              </a:lnSpc>
              <a:spcAft>
                <a:spcPts val="600"/>
              </a:spcAft>
            </a:pPr>
            <a:r>
              <a:rPr lang="en-US" sz="2000" dirty="0"/>
              <a:t>As analysts working with a real estate investment firm, we were assigned to </a:t>
            </a:r>
            <a:r>
              <a:rPr lang="en-US" sz="2000" b="1" dirty="0"/>
              <a:t>identify the optimal city for their next </a:t>
            </a:r>
            <a:r>
              <a:rPr lang="en-US" sz="2000" b="1" dirty="0" err="1"/>
              <a:t>AirBnB</a:t>
            </a:r>
            <a:r>
              <a:rPr lang="en-US" sz="2000" b="1" dirty="0"/>
              <a:t> investment</a:t>
            </a:r>
            <a:r>
              <a:rPr lang="en-US" sz="2000" dirty="0"/>
              <a:t>.                 </a:t>
            </a:r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analysis will prioritize cities with: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 </a:t>
            </a:r>
            <a:r>
              <a:rPr lang="en-US" sz="2000" dirty="0" err="1"/>
              <a:t>AirBnB</a:t>
            </a:r>
            <a:r>
              <a:rPr lang="en-US" sz="2000" dirty="0"/>
              <a:t> rental markets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Attractive price points  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Resilience to market changes, </a:t>
            </a:r>
            <a:br>
              <a:rPr lang="en-US" sz="2000" dirty="0"/>
            </a:br>
            <a:r>
              <a:rPr lang="en-US" sz="2000" dirty="0"/>
              <a:t>such as a pandemic.</a:t>
            </a:r>
          </a:p>
        </p:txBody>
      </p:sp>
      <p:pic>
        <p:nvPicPr>
          <p:cNvPr id="6" name="Picture 5" descr="Skyscrapers shown from view looking up">
            <a:extLst>
              <a:ext uri="{FF2B5EF4-FFF2-40B4-BE49-F238E27FC236}">
                <a16:creationId xmlns:a16="http://schemas.microsoft.com/office/drawing/2014/main" id="{4324D06E-C0DE-C162-4504-502F65E01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7" r="3155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369321-9DA1-612D-247A-3167CC06178E}"/>
              </a:ext>
            </a:extLst>
          </p:cNvPr>
          <p:cNvCxnSpPr>
            <a:cxnSpLocks/>
          </p:cNvCxnSpPr>
          <p:nvPr/>
        </p:nvCxnSpPr>
        <p:spPr>
          <a:xfrm>
            <a:off x="904240" y="1487754"/>
            <a:ext cx="4504467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2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273298-612A-5706-BE93-1625E4D2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70281"/>
              </p:ext>
            </p:extLst>
          </p:nvPr>
        </p:nvGraphicFramePr>
        <p:xfrm>
          <a:off x="548641" y="1830290"/>
          <a:ext cx="11054080" cy="45923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4130474692"/>
                    </a:ext>
                  </a:extLst>
                </a:gridCol>
                <a:gridCol w="5151120">
                  <a:extLst>
                    <a:ext uri="{9D8B030D-6E8A-4147-A177-3AD203B41FA5}">
                      <a16:colId xmlns:a16="http://schemas.microsoft.com/office/drawing/2014/main" val="4294966048"/>
                    </a:ext>
                  </a:extLst>
                </a:gridCol>
                <a:gridCol w="1531058">
                  <a:extLst>
                    <a:ext uri="{9D8B030D-6E8A-4147-A177-3AD203B41FA5}">
                      <a16:colId xmlns:a16="http://schemas.microsoft.com/office/drawing/2014/main" val="3475014201"/>
                    </a:ext>
                  </a:extLst>
                </a:gridCol>
                <a:gridCol w="2441502">
                  <a:extLst>
                    <a:ext uri="{9D8B030D-6E8A-4147-A177-3AD203B41FA5}">
                      <a16:colId xmlns:a16="http://schemas.microsoft.com/office/drawing/2014/main" val="516854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Themes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High-level questions we wanted to 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Data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Informed analyses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20655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</a:t>
                      </a:r>
                      <a:b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</a:b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 Market</a:t>
                      </a:r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popular cities in the U.S. for Airbnb?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Rental Comparison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9758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expensive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Least expensive?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Pricing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005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consumer behavior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On average, how often did customers stay in an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N/A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3818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is the correlation between reviews and time available to rent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47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popular rental timeframes? Is it different by city?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N/A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4234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historical data to forecast future opportunities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total number of rentals available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Rental Comparison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0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avg. price of rentals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Pricing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708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avg. number of reviews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740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Was there an impact to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 rentals due to the global pandemic?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Correlational*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14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4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D24DE-1971-FF7F-E529-4F50197752B9}"/>
              </a:ext>
            </a:extLst>
          </p:cNvPr>
          <p:cNvSpPr txBox="1"/>
          <p:nvPr/>
        </p:nvSpPr>
        <p:spPr>
          <a:xfrm>
            <a:off x="548640" y="2107474"/>
            <a:ext cx="10982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to analyze market trends before the global crisis in 2020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to analyze if local economy or tourist attractions has a correlation with rental bookings.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about hotel rentals to compare with </a:t>
            </a:r>
            <a:r>
              <a:rPr lang="en-US" sz="2400" dirty="0" err="1"/>
              <a:t>AirBnB</a:t>
            </a:r>
            <a:r>
              <a:rPr lang="en-US" sz="2400" dirty="0"/>
              <a:t> , to fully understand  consumer behavior</a:t>
            </a:r>
          </a:p>
        </p:txBody>
      </p:sp>
    </p:spTree>
    <p:extLst>
      <p:ext uri="{BB962C8B-B14F-4D97-AF65-F5344CB8AC3E}">
        <p14:creationId xmlns:p14="http://schemas.microsoft.com/office/powerpoint/2010/main" val="425418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w of terraced houses, with different color façades, metal railings and steps up to front doors, and side gates to basements">
            <a:extLst>
              <a:ext uri="{FF2B5EF4-FFF2-40B4-BE49-F238E27FC236}">
                <a16:creationId xmlns:a16="http://schemas.microsoft.com/office/drawing/2014/main" id="{40222DBE-BF20-6F9E-E3D9-955DAD11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07"/>
          <a:stretch/>
        </p:blipFill>
        <p:spPr>
          <a:xfrm>
            <a:off x="6061975" y="0"/>
            <a:ext cx="61300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B0A825-48D9-4843-CE59-FB2ACD2BF026}"/>
              </a:ext>
            </a:extLst>
          </p:cNvPr>
          <p:cNvSpPr txBox="1"/>
          <p:nvPr/>
        </p:nvSpPr>
        <p:spPr>
          <a:xfrm>
            <a:off x="636608" y="1185390"/>
            <a:ext cx="258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918AC-2381-A2B5-3F58-E26DBC2C7D1F}"/>
              </a:ext>
            </a:extLst>
          </p:cNvPr>
          <p:cNvSpPr txBox="1"/>
          <p:nvPr/>
        </p:nvSpPr>
        <p:spPr>
          <a:xfrm>
            <a:off x="636608" y="2129862"/>
            <a:ext cx="510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AirBnB</a:t>
            </a: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 Market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Revenue &amp; Profitability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Market Growth &amp;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Rental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7127C-60AF-637C-06DD-6F49133DC276}"/>
              </a:ext>
            </a:extLst>
          </p:cNvPr>
          <p:cNvSpPr txBox="1"/>
          <p:nvPr/>
        </p:nvSpPr>
        <p:spPr>
          <a:xfrm>
            <a:off x="636608" y="3785819"/>
            <a:ext cx="510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Market Trends &amp; Customer Insights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Regional Market Trends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 Analysis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Pricing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DAF9A-D699-D68B-A6C5-243565292423}"/>
              </a:ext>
            </a:extLst>
          </p:cNvPr>
          <p:cNvSpPr txBox="1"/>
          <p:nvPr/>
        </p:nvSpPr>
        <p:spPr>
          <a:xfrm>
            <a:off x="636608" y="5441777"/>
            <a:ext cx="510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E175-61D5-9177-B8A9-0FBBC98DD00A}"/>
              </a:ext>
            </a:extLst>
          </p:cNvPr>
          <p:cNvCxnSpPr/>
          <p:nvPr/>
        </p:nvCxnSpPr>
        <p:spPr>
          <a:xfrm>
            <a:off x="741405" y="1905633"/>
            <a:ext cx="48932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446AE-AC00-1648-C997-ACEA01D2B131}"/>
              </a:ext>
            </a:extLst>
          </p:cNvPr>
          <p:cNvGrpSpPr/>
          <p:nvPr/>
        </p:nvGrpSpPr>
        <p:grpSpPr>
          <a:xfrm>
            <a:off x="5950763" y="0"/>
            <a:ext cx="314113" cy="6858000"/>
            <a:chOff x="5926048" y="0"/>
            <a:chExt cx="384135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87959-F2E3-BE99-49C6-3C8C47BA6F4B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91C885-B2E0-0F61-BAE1-1A9FA595965B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70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iling couple walking by glass patio">
            <a:extLst>
              <a:ext uri="{FF2B5EF4-FFF2-40B4-BE49-F238E27FC236}">
                <a16:creationId xmlns:a16="http://schemas.microsoft.com/office/drawing/2014/main" id="{5A27702F-502A-7985-4930-C9CACEF2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AirBnB</a:t>
            </a:r>
            <a:r>
              <a:rPr lang="en-US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Market Review</a:t>
            </a:r>
          </a:p>
        </p:txBody>
      </p:sp>
    </p:spTree>
    <p:extLst>
      <p:ext uri="{BB962C8B-B14F-4D97-AF65-F5344CB8AC3E}">
        <p14:creationId xmlns:p14="http://schemas.microsoft.com/office/powerpoint/2010/main" val="66387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Revenue &amp; Profitability</a:t>
            </a:r>
          </a:p>
        </p:txBody>
      </p:sp>
      <p:pic>
        <p:nvPicPr>
          <p:cNvPr id="3" name="list-item-img1"/>
          <p:cNvPicPr>
            <a:picLocks noChangeAspect="1"/>
          </p:cNvPicPr>
          <p:nvPr/>
        </p:nvPicPr>
        <p:blipFill rotWithShape="1">
          <a:blip r:embed="rId3"/>
          <a:srcRect l="26983" r="25393"/>
          <a:stretch/>
        </p:blipFill>
        <p:spPr>
          <a:xfrm>
            <a:off x="8115299" y="2346944"/>
            <a:ext cx="3682315" cy="33242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FAA8-8120-1B2A-21CB-15619E61DD25}"/>
              </a:ext>
            </a:extLst>
          </p:cNvPr>
          <p:cNvGrpSpPr/>
          <p:nvPr/>
        </p:nvGrpSpPr>
        <p:grpSpPr>
          <a:xfrm>
            <a:off x="548640" y="1885279"/>
            <a:ext cx="7297901" cy="3785914"/>
            <a:chOff x="548640" y="1885279"/>
            <a:chExt cx="7297901" cy="37859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D4D664-D84F-1EE6-A16D-D58D0D508CFA}"/>
                </a:ext>
              </a:extLst>
            </p:cNvPr>
            <p:cNvGrpSpPr/>
            <p:nvPr/>
          </p:nvGrpSpPr>
          <p:grpSpPr>
            <a:xfrm>
              <a:off x="548640" y="1885279"/>
              <a:ext cx="7297901" cy="2021875"/>
              <a:chOff x="548640" y="1885279"/>
              <a:chExt cx="7297901" cy="202187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A297D6-32C5-1310-1972-B2DB91385284}"/>
                  </a:ext>
                </a:extLst>
              </p:cNvPr>
              <p:cNvSpPr txBox="1"/>
              <p:nvPr/>
            </p:nvSpPr>
            <p:spPr>
              <a:xfrm>
                <a:off x="548641" y="1885279"/>
                <a:ext cx="3682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Revenue Growth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52976EC-D5E7-429F-4065-935687E04FD7}"/>
                  </a:ext>
                </a:extLst>
              </p:cNvPr>
              <p:cNvGrpSpPr/>
              <p:nvPr/>
            </p:nvGrpSpPr>
            <p:grpSpPr>
              <a:xfrm>
                <a:off x="548640" y="2377439"/>
                <a:ext cx="7297901" cy="1529715"/>
                <a:chOff x="548640" y="2463938"/>
                <a:chExt cx="7297901" cy="1529715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2E0FC8E-9477-D595-1FDC-BED2807A3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105" y="2463938"/>
                  <a:ext cx="7189436" cy="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B0DCD7-D66A-D803-D18A-F75757EF98A4}"/>
                    </a:ext>
                  </a:extLst>
                </p:cNvPr>
                <p:cNvSpPr txBox="1"/>
                <p:nvPr/>
              </p:nvSpPr>
              <p:spPr>
                <a:xfrm>
                  <a:off x="548640" y="2516325"/>
                  <a:ext cx="7297901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The Airbnb market has witnessed a </a:t>
                  </a:r>
                  <a: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substantial 19.2% </a:t>
                  </a:r>
                  <a:b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</a:br>
                  <a: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year-on-year increase in revenue, reaching $9.9 billion in 2023</a:t>
                  </a:r>
                  <a:r>
                    <a:rPr lang="en-US" b="1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. </a:t>
                  </a:r>
                  <a:r>
                    <a:rPr lang="en-US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This robust growth underscores the profitability and resilience of the vacation rental sector, positioning it as a compelling investment avenue.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937374-7BAF-9A51-D906-5680DC637A20}"/>
                </a:ext>
              </a:extLst>
            </p:cNvPr>
            <p:cNvSpPr txBox="1"/>
            <p:nvPr/>
          </p:nvSpPr>
          <p:spPr>
            <a:xfrm>
              <a:off x="548641" y="4203316"/>
              <a:ext cx="3682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Poppins" panose="00000500000000000000" pitchFamily="2" charset="0"/>
                  <a:cs typeface="Poppins" panose="00000500000000000000" pitchFamily="2" charset="0"/>
                </a:rPr>
                <a:t>User Engagement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EBCC9D-88DE-058B-ACD9-C4164C364558}"/>
                </a:ext>
              </a:extLst>
            </p:cNvPr>
            <p:cNvGrpSpPr/>
            <p:nvPr/>
          </p:nvGrpSpPr>
          <p:grpSpPr>
            <a:xfrm>
              <a:off x="548640" y="4695476"/>
              <a:ext cx="7297901" cy="975717"/>
              <a:chOff x="548640" y="2463938"/>
              <a:chExt cx="7297901" cy="97571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A44A7D-6C90-5C93-31EB-7EB8DCD24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05" y="2463938"/>
                <a:ext cx="7189436" cy="0"/>
              </a:xfrm>
              <a:prstGeom prst="line">
                <a:avLst/>
              </a:prstGeom>
              <a:ln w="28575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FC151A-A988-857F-9DC3-1401A0EC6C47}"/>
                  </a:ext>
                </a:extLst>
              </p:cNvPr>
              <p:cNvSpPr txBox="1"/>
              <p:nvPr/>
            </p:nvSpPr>
            <p:spPr>
              <a:xfrm>
                <a:off x="548640" y="2516325"/>
                <a:ext cx="72979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With an </a:t>
                </a:r>
                <a:r>
                  <a:rPr lang="en-US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estimated 265 million users</a:t>
                </a:r>
                <a:r>
                  <a:rPr lang="en-US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, Airbnb continues to engage a vast and diverse user base, signifying its widespread appeal and market penetration.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979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Market Growth and Performance</a:t>
            </a:r>
          </a:p>
        </p:txBody>
      </p:sp>
      <p:pic>
        <p:nvPicPr>
          <p:cNvPr id="4" name="Picture 3" descr="Indoor plant">
            <a:extLst>
              <a:ext uri="{FF2B5EF4-FFF2-40B4-BE49-F238E27FC236}">
                <a16:creationId xmlns:a16="http://schemas.microsoft.com/office/drawing/2014/main" id="{D2BD721C-E591-CB51-E8CC-F2A783C82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8" r="6602"/>
          <a:stretch/>
        </p:blipFill>
        <p:spPr>
          <a:xfrm>
            <a:off x="4510247" y="1587396"/>
            <a:ext cx="3171502" cy="526725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207E8C6-CC07-C7E6-B7E2-DCBEBB12BB69}"/>
              </a:ext>
            </a:extLst>
          </p:cNvPr>
          <p:cNvGrpSpPr/>
          <p:nvPr/>
        </p:nvGrpSpPr>
        <p:grpSpPr>
          <a:xfrm>
            <a:off x="64621" y="1724378"/>
            <a:ext cx="4445626" cy="5066690"/>
            <a:chOff x="64621" y="1724378"/>
            <a:chExt cx="4445626" cy="506669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65A82D0-A9F0-3469-FFCA-4F3AD5D3FC65}"/>
                </a:ext>
              </a:extLst>
            </p:cNvPr>
            <p:cNvGrpSpPr/>
            <p:nvPr/>
          </p:nvGrpSpPr>
          <p:grpSpPr>
            <a:xfrm>
              <a:off x="129248" y="1724378"/>
              <a:ext cx="4380999" cy="2533345"/>
              <a:chOff x="129248" y="1724378"/>
              <a:chExt cx="4380999" cy="253334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BB7EEE-B75F-29D5-6F08-873B0116E4DE}"/>
                  </a:ext>
                </a:extLst>
              </p:cNvPr>
              <p:cNvSpPr txBox="1"/>
              <p:nvPr/>
            </p:nvSpPr>
            <p:spPr>
              <a:xfrm>
                <a:off x="559188" y="2195620"/>
                <a:ext cx="355306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Airbnb market grew 2.63% in total rentals from 2020 to 2023, with a notable 15.34% rise in average rental prices.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upward trajectory signifies a promising investment landscape for potential stakeholders.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DF74850-24AB-D6D2-3074-A0EA190EB4C9}"/>
                  </a:ext>
                </a:extLst>
              </p:cNvPr>
              <p:cNvGrpSpPr/>
              <p:nvPr/>
            </p:nvGrpSpPr>
            <p:grpSpPr>
              <a:xfrm>
                <a:off x="129248" y="1724378"/>
                <a:ext cx="4380999" cy="671376"/>
                <a:chOff x="129248" y="1724378"/>
                <a:chExt cx="4380999" cy="671376"/>
              </a:xfrm>
            </p:grpSpPr>
            <p:sp>
              <p:nvSpPr>
                <p:cNvPr id="5" name="number1">
                  <a:extLst>
                    <a:ext uri="{FF2B5EF4-FFF2-40B4-BE49-F238E27FC236}">
                      <a16:creationId xmlns:a16="http://schemas.microsoft.com/office/drawing/2014/main" id="{BCB3F0E7-AB4B-A5C4-76C1-52C1090635F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248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1C9A686-714F-805F-FBEF-CD16734A08AB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Rising Demand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AB69717-5BD8-5509-9FF1-5E646DF030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9743C61-0D78-4057-9481-06FF402D6573}"/>
                </a:ext>
              </a:extLst>
            </p:cNvPr>
            <p:cNvGrpSpPr/>
            <p:nvPr/>
          </p:nvGrpSpPr>
          <p:grpSpPr>
            <a:xfrm>
              <a:off x="64621" y="4257723"/>
              <a:ext cx="4380999" cy="2533345"/>
              <a:chOff x="64623" y="1724378"/>
              <a:chExt cx="4380999" cy="253334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37CA14-3D2E-B600-A959-5D678E1B2755}"/>
                  </a:ext>
                </a:extLst>
              </p:cNvPr>
              <p:cNvSpPr txBox="1"/>
              <p:nvPr/>
            </p:nvSpPr>
            <p:spPr>
              <a:xfrm>
                <a:off x="559187" y="2195620"/>
                <a:ext cx="3839819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booking has also increased by 33.33% in 2023, indicating a soar in vacation rentals usage.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also is an upward trajectory increasing the promising investment  landscape for investors 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49EC523-22BE-A896-7343-1BAD8B99ADDE}"/>
                  </a:ext>
                </a:extLst>
              </p:cNvPr>
              <p:cNvGrpSpPr/>
              <p:nvPr/>
            </p:nvGrpSpPr>
            <p:grpSpPr>
              <a:xfrm>
                <a:off x="64623" y="1724378"/>
                <a:ext cx="4380999" cy="671376"/>
                <a:chOff x="64623" y="1724378"/>
                <a:chExt cx="4380999" cy="671376"/>
              </a:xfrm>
            </p:grpSpPr>
            <p:sp>
              <p:nvSpPr>
                <p:cNvPr id="43" name="number1">
                  <a:extLst>
                    <a:ext uri="{FF2B5EF4-FFF2-40B4-BE49-F238E27FC236}">
                      <a16:creationId xmlns:a16="http://schemas.microsoft.com/office/drawing/2014/main" id="{87F54BE3-1BAE-9C56-99D6-22D6AA924B9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3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03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879A51-7EE7-B544-2666-87CCA44D9842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Booking Trends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C6CD45B7-F379-980E-6143-4C7E8592B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45D187-4C7C-0559-A133-CDE3B8D07B43}"/>
              </a:ext>
            </a:extLst>
          </p:cNvPr>
          <p:cNvGrpSpPr/>
          <p:nvPr/>
        </p:nvGrpSpPr>
        <p:grpSpPr>
          <a:xfrm>
            <a:off x="7760137" y="1724378"/>
            <a:ext cx="4390544" cy="4820469"/>
            <a:chOff x="55076" y="1724378"/>
            <a:chExt cx="4390544" cy="48204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DDC48DD-44CA-26FF-AF5D-51051E95F048}"/>
                </a:ext>
              </a:extLst>
            </p:cNvPr>
            <p:cNvGrpSpPr/>
            <p:nvPr/>
          </p:nvGrpSpPr>
          <p:grpSpPr>
            <a:xfrm>
              <a:off x="55076" y="1724378"/>
              <a:ext cx="4380999" cy="2533345"/>
              <a:chOff x="55076" y="1724378"/>
              <a:chExt cx="4380999" cy="253334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86C0A7-B05E-2E7F-CCAD-53098B9AE4CD}"/>
                  </a:ext>
                </a:extLst>
              </p:cNvPr>
              <p:cNvSpPr txBox="1"/>
              <p:nvPr/>
            </p:nvSpPr>
            <p:spPr>
              <a:xfrm>
                <a:off x="559188" y="2195620"/>
                <a:ext cx="368231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number of reviews per month has surged by 15.65%, indicating a growing interest and engagement with Airbnb rentals.</a:t>
                </a: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 </a:t>
                </a: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trend underscores the sustained appeal of the vacation rental industry.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416B725-B26F-736B-1BD6-2C084082D58C}"/>
                  </a:ext>
                </a:extLst>
              </p:cNvPr>
              <p:cNvGrpSpPr/>
              <p:nvPr/>
            </p:nvGrpSpPr>
            <p:grpSpPr>
              <a:xfrm>
                <a:off x="55076" y="1724378"/>
                <a:ext cx="4380999" cy="671376"/>
                <a:chOff x="55076" y="1724378"/>
                <a:chExt cx="4380999" cy="671376"/>
              </a:xfrm>
            </p:grpSpPr>
            <p:sp>
              <p:nvSpPr>
                <p:cNvPr id="57" name="number1">
                  <a:extLst>
                    <a:ext uri="{FF2B5EF4-FFF2-40B4-BE49-F238E27FC236}">
                      <a16:creationId xmlns:a16="http://schemas.microsoft.com/office/drawing/2014/main" id="{56A45F29-E2FB-828E-48F4-6E4CEE2E47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076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02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7EEEA6-51FD-69F0-2E2E-3A3BD3959E73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Review Trends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3BCBBD2-E639-2F0C-B617-7EA16D952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D21A520-795B-7B09-30F0-F1DFDB6FF9F8}"/>
                </a:ext>
              </a:extLst>
            </p:cNvPr>
            <p:cNvGrpSpPr/>
            <p:nvPr/>
          </p:nvGrpSpPr>
          <p:grpSpPr>
            <a:xfrm>
              <a:off x="64621" y="4257723"/>
              <a:ext cx="4380999" cy="2287124"/>
              <a:chOff x="64623" y="1724378"/>
              <a:chExt cx="4380999" cy="228712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225563-8082-9C73-DC50-36BDEE1C096A}"/>
                  </a:ext>
                </a:extLst>
              </p:cNvPr>
              <p:cNvSpPr txBox="1"/>
              <p:nvPr/>
            </p:nvSpPr>
            <p:spPr>
              <a:xfrm>
                <a:off x="559187" y="2195620"/>
                <a:ext cx="383981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nights of availability for Airbnb rentals have increased by 11.99% in 2023 showcasing a positive shift for the rental business.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Thus,  a good trajectory for possible business opportunity. 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3AC5E55-34BD-2D0D-CC65-4796C2BA4369}"/>
                  </a:ext>
                </a:extLst>
              </p:cNvPr>
              <p:cNvGrpSpPr/>
              <p:nvPr/>
            </p:nvGrpSpPr>
            <p:grpSpPr>
              <a:xfrm>
                <a:off x="64623" y="1724378"/>
                <a:ext cx="4380999" cy="671376"/>
                <a:chOff x="64623" y="1724378"/>
                <a:chExt cx="4380999" cy="671376"/>
              </a:xfrm>
            </p:grpSpPr>
            <p:sp>
              <p:nvSpPr>
                <p:cNvPr id="52" name="number1">
                  <a:extLst>
                    <a:ext uri="{FF2B5EF4-FFF2-40B4-BE49-F238E27FC236}">
                      <a16:creationId xmlns:a16="http://schemas.microsoft.com/office/drawing/2014/main" id="{EFC8D089-F890-2F3F-A403-8B5ADEA2F2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3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04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1E9F7EB-6362-126B-917B-3C0E4C3CE579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Increased Availability</a:t>
                  </a: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DFD572A-148D-D54F-D39F-97AA48E78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1425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ndolas in canal">
            <a:extLst>
              <a:ext uri="{FF2B5EF4-FFF2-40B4-BE49-F238E27FC236}">
                <a16:creationId xmlns:a16="http://schemas.microsoft.com/office/drawing/2014/main" id="{1B321CDB-6929-DBCA-38C1-2994BEC31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3"/>
          <a:stretch/>
        </p:blipFill>
        <p:spPr>
          <a:xfrm>
            <a:off x="6217181" y="1"/>
            <a:ext cx="6083675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446AE-AC00-1648-C997-ACEA01D2B131}"/>
              </a:ext>
            </a:extLst>
          </p:cNvPr>
          <p:cNvGrpSpPr/>
          <p:nvPr/>
        </p:nvGrpSpPr>
        <p:grpSpPr>
          <a:xfrm>
            <a:off x="5950763" y="0"/>
            <a:ext cx="314113" cy="6858000"/>
            <a:chOff x="5926048" y="0"/>
            <a:chExt cx="384135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87959-F2E3-BE99-49C6-3C8C47BA6F4B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91C885-B2E0-0F61-BAE1-1A9FA595965B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1278AA-E966-D372-02C2-5995D6D6FFCF}"/>
              </a:ext>
            </a:extLst>
          </p:cNvPr>
          <p:cNvSpPr txBox="1"/>
          <p:nvPr/>
        </p:nvSpPr>
        <p:spPr>
          <a:xfrm>
            <a:off x="500376" y="4388550"/>
            <a:ext cx="5177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2020 to 2023, </a:t>
            </a:r>
            <a:r>
              <a:rPr lang="en-US" sz="2400" dirty="0" err="1"/>
              <a:t>AirBnB</a:t>
            </a:r>
            <a:r>
              <a:rPr lang="en-US" sz="2400" dirty="0"/>
              <a:t> saw a 2.63% growth in total rentals,  indicating market boost for vacation rentals.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45C40D-9795-514B-EFE6-C97276B4B929}"/>
              </a:ext>
            </a:extLst>
          </p:cNvPr>
          <p:cNvGrpSpPr/>
          <p:nvPr/>
        </p:nvGrpSpPr>
        <p:grpSpPr>
          <a:xfrm>
            <a:off x="537751" y="1637993"/>
            <a:ext cx="5041087" cy="2258467"/>
            <a:chOff x="537751" y="513532"/>
            <a:chExt cx="5041087" cy="2258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B0A825-48D9-4843-CE59-FB2ACD2BF026}"/>
                </a:ext>
              </a:extLst>
            </p:cNvPr>
            <p:cNvSpPr txBox="1"/>
            <p:nvPr/>
          </p:nvSpPr>
          <p:spPr>
            <a:xfrm>
              <a:off x="537751" y="513532"/>
              <a:ext cx="49980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Rental Comparison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7918AC-2381-A2B5-3F58-E26DBC2C7D1F}"/>
                </a:ext>
              </a:extLst>
            </p:cNvPr>
            <p:cNvSpPr txBox="1"/>
            <p:nvPr/>
          </p:nvSpPr>
          <p:spPr>
            <a:xfrm>
              <a:off x="537752" y="1458004"/>
              <a:ext cx="2489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EE1E175-61D5-9177-B8A9-0FBBC98DD00A}"/>
                </a:ext>
              </a:extLst>
            </p:cNvPr>
            <p:cNvCxnSpPr/>
            <p:nvPr/>
          </p:nvCxnSpPr>
          <p:spPr>
            <a:xfrm>
              <a:off x="642549" y="1233775"/>
              <a:ext cx="48932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196609-236E-2B4C-AA58-69138D1B5540}"/>
                </a:ext>
              </a:extLst>
            </p:cNvPr>
            <p:cNvSpPr txBox="1"/>
            <p:nvPr/>
          </p:nvSpPr>
          <p:spPr>
            <a:xfrm>
              <a:off x="3089187" y="1458004"/>
              <a:ext cx="2489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702DBD-B0CF-762D-5246-7904A7CA38CF}"/>
                </a:ext>
              </a:extLst>
            </p:cNvPr>
            <p:cNvSpPr txBox="1"/>
            <p:nvPr/>
          </p:nvSpPr>
          <p:spPr>
            <a:xfrm>
              <a:off x="537751" y="1971780"/>
              <a:ext cx="212610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226,030 </a:t>
              </a:r>
              <a:br>
                <a:rPr lang="en-US" sz="18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8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 rentals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6FA60B-BDAE-3DCB-AF88-853A69ABDE96}"/>
                </a:ext>
              </a:extLst>
            </p:cNvPr>
            <p:cNvSpPr txBox="1"/>
            <p:nvPr/>
          </p:nvSpPr>
          <p:spPr>
            <a:xfrm>
              <a:off x="3089187" y="1971780"/>
              <a:ext cx="212610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232,147</a:t>
              </a:r>
              <a:b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8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 rentals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2DD12FE-7DA1-E4A1-02FD-59FC1D96CFE4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8" y="1858114"/>
              <a:ext cx="2174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72634B-4DE5-8D2D-0A46-3BF7AD65BBD9}"/>
                </a:ext>
              </a:extLst>
            </p:cNvPr>
            <p:cNvCxnSpPr>
              <a:cxnSpLocks/>
            </p:cNvCxnSpPr>
            <p:nvPr/>
          </p:nvCxnSpPr>
          <p:spPr>
            <a:xfrm>
              <a:off x="3175989" y="1858114"/>
              <a:ext cx="23598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173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2129</TotalTime>
  <Words>1167</Words>
  <Application>Microsoft Office PowerPoint</Application>
  <PresentationFormat>Widescreen</PresentationFormat>
  <Paragraphs>174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Poppins</vt:lpstr>
      <vt:lpstr>Poppins Light</vt:lpstr>
      <vt:lpstr>Poppins Medium</vt:lpstr>
      <vt:lpstr>Poppins Regular</vt:lpstr>
      <vt:lpstr>Poppins SemiBold</vt:lpstr>
      <vt:lpstr>Wingdings</vt:lpstr>
      <vt:lpstr>Office 2013 - 2022 Theme</vt:lpstr>
      <vt:lpstr>Airbnb Market Analysis:  Proposal for Investment</vt:lpstr>
      <vt:lpstr>PowerPoint Presentation</vt:lpstr>
      <vt:lpstr>Approach</vt:lpstr>
      <vt:lpstr>Limitations</vt:lpstr>
      <vt:lpstr>PowerPoint Presentation</vt:lpstr>
      <vt:lpstr>AirBnB Market Review</vt:lpstr>
      <vt:lpstr>Revenue &amp; Profitability</vt:lpstr>
      <vt:lpstr>Market Growth and Performance</vt:lpstr>
      <vt:lpstr>PowerPoint Presentation</vt:lpstr>
      <vt:lpstr>PowerPoint Presentation</vt:lpstr>
      <vt:lpstr>Market Trends &amp; Insights</vt:lpstr>
      <vt:lpstr>Regional Market Insights</vt:lpstr>
      <vt:lpstr>PowerPoint Presentation</vt:lpstr>
      <vt:lpstr>Pricing Analysis </vt:lpstr>
      <vt:lpstr>Conclusion</vt:lpstr>
      <vt:lpstr>PowerPoint Presentation</vt:lpstr>
      <vt:lpstr>PowerPoint Presentation</vt:lpstr>
      <vt:lpstr>Our Recommendation for Investment</vt:lpstr>
      <vt:lpstr>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Lexi Schroeder</cp:lastModifiedBy>
  <cp:revision>161</cp:revision>
  <dcterms:created xsi:type="dcterms:W3CDTF">2024-03-05T07:42:39Z</dcterms:created>
  <dcterms:modified xsi:type="dcterms:W3CDTF">2024-04-19T01:23:08Z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FFFE5225DC18565784E96E650DA34CB6_43</vt:lpwstr>
  </property>
</Properties>
</file>